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77" r:id="rId2"/>
    <p:sldId id="256" r:id="rId3"/>
    <p:sldId id="302" r:id="rId4"/>
    <p:sldId id="303" r:id="rId5"/>
    <p:sldId id="369" r:id="rId6"/>
    <p:sldId id="370" r:id="rId7"/>
    <p:sldId id="372" r:id="rId8"/>
    <p:sldId id="371" r:id="rId9"/>
    <p:sldId id="373" r:id="rId10"/>
    <p:sldId id="374" r:id="rId11"/>
    <p:sldId id="375" r:id="rId12"/>
    <p:sldId id="340" r:id="rId13"/>
    <p:sldId id="341" r:id="rId14"/>
    <p:sldId id="342" r:id="rId15"/>
    <p:sldId id="343" r:id="rId16"/>
    <p:sldId id="344" r:id="rId17"/>
    <p:sldId id="345" r:id="rId18"/>
    <p:sldId id="346" r:id="rId19"/>
    <p:sldId id="347" r:id="rId20"/>
    <p:sldId id="348" r:id="rId21"/>
    <p:sldId id="349" r:id="rId22"/>
    <p:sldId id="376" r:id="rId23"/>
    <p:sldId id="350" r:id="rId24"/>
    <p:sldId id="351" r:id="rId25"/>
    <p:sldId id="352" r:id="rId26"/>
    <p:sldId id="353" r:id="rId27"/>
    <p:sldId id="354" r:id="rId28"/>
    <p:sldId id="355" r:id="rId29"/>
    <p:sldId id="356" r:id="rId30"/>
    <p:sldId id="357" r:id="rId31"/>
    <p:sldId id="358" r:id="rId32"/>
    <p:sldId id="359" r:id="rId33"/>
    <p:sldId id="360" r:id="rId34"/>
    <p:sldId id="312" r:id="rId35"/>
    <p:sldId id="339" r:id="rId36"/>
    <p:sldId id="316" r:id="rId37"/>
    <p:sldId id="317" r:id="rId38"/>
    <p:sldId id="313" r:id="rId39"/>
    <p:sldId id="361" r:id="rId40"/>
    <p:sldId id="362" r:id="rId41"/>
    <p:sldId id="363" r:id="rId42"/>
    <p:sldId id="364" r:id="rId43"/>
    <p:sldId id="365" r:id="rId44"/>
    <p:sldId id="366" r:id="rId45"/>
    <p:sldId id="367" r:id="rId46"/>
    <p:sldId id="368" r:id="rId47"/>
    <p:sldId id="314" r:id="rId48"/>
    <p:sldId id="315" r:id="rId49"/>
    <p:sldId id="298" r:id="rId50"/>
    <p:sldId id="299" r:id="rId51"/>
    <p:sldId id="300" r:id="rId52"/>
    <p:sldId id="301" r:id="rId53"/>
    <p:sldId id="326" r:id="rId54"/>
    <p:sldId id="257" r:id="rId55"/>
    <p:sldId id="280" r:id="rId56"/>
    <p:sldId id="329" r:id="rId57"/>
    <p:sldId id="331" r:id="rId58"/>
    <p:sldId id="279" r:id="rId59"/>
    <p:sldId id="327" r:id="rId60"/>
    <p:sldId id="277" r:id="rId61"/>
    <p:sldId id="258" r:id="rId62"/>
    <p:sldId id="276" r:id="rId63"/>
    <p:sldId id="282" r:id="rId64"/>
    <p:sldId id="336" r:id="rId65"/>
    <p:sldId id="283" r:id="rId66"/>
    <p:sldId id="260" r:id="rId67"/>
    <p:sldId id="284" r:id="rId68"/>
    <p:sldId id="337" r:id="rId69"/>
    <p:sldId id="334" r:id="rId7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92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66ACB7-3225-4D8A-B8CD-8BD8AE87525F}"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D57EC-E6AE-4934-9549-7F431A90AF8C}" type="slidenum">
              <a:rPr kumimoji="1" lang="ja-JP" altLang="en-US" smtClean="0"/>
              <a:pPr/>
              <a:t>&lt;#&gt;</a:t>
            </a:fld>
            <a:endParaRPr kumimoji="1" lang="ja-JP" altLang="en-US"/>
          </a:p>
        </p:txBody>
      </p:sp>
    </p:spTree>
    <p:extLst>
      <p:ext uri="{BB962C8B-B14F-4D97-AF65-F5344CB8AC3E}">
        <p14:creationId xmlns:p14="http://schemas.microsoft.com/office/powerpoint/2010/main" xmlns="" val="40032096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10</a:t>
            </a:fld>
            <a:endParaRPr kumimoji="1" lang="ja-JP" altLang="en-US"/>
          </a:p>
        </p:txBody>
      </p:sp>
    </p:spTree>
    <p:extLst>
      <p:ext uri="{BB962C8B-B14F-4D97-AF65-F5344CB8AC3E}">
        <p14:creationId xmlns:p14="http://schemas.microsoft.com/office/powerpoint/2010/main" xmlns="" val="250820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11</a:t>
            </a:fld>
            <a:endParaRPr kumimoji="1" lang="ja-JP" altLang="en-US"/>
          </a:p>
        </p:txBody>
      </p:sp>
    </p:spTree>
    <p:extLst>
      <p:ext uri="{BB962C8B-B14F-4D97-AF65-F5344CB8AC3E}">
        <p14:creationId xmlns:p14="http://schemas.microsoft.com/office/powerpoint/2010/main" xmlns="" val="335824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12</a:t>
            </a:fld>
            <a:endParaRPr kumimoji="1" lang="ja-JP" altLang="en-US"/>
          </a:p>
        </p:txBody>
      </p:sp>
    </p:spTree>
    <p:extLst>
      <p:ext uri="{BB962C8B-B14F-4D97-AF65-F5344CB8AC3E}">
        <p14:creationId xmlns:p14="http://schemas.microsoft.com/office/powerpoint/2010/main" xmlns="" val="170932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13</a:t>
            </a:fld>
            <a:endParaRPr kumimoji="1" lang="ja-JP" altLang="en-US"/>
          </a:p>
        </p:txBody>
      </p:sp>
    </p:spTree>
    <p:extLst>
      <p:ext uri="{BB962C8B-B14F-4D97-AF65-F5344CB8AC3E}">
        <p14:creationId xmlns:p14="http://schemas.microsoft.com/office/powerpoint/2010/main" xmlns="" val="240676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14</a:t>
            </a:fld>
            <a:endParaRPr kumimoji="1" lang="ja-JP" altLang="en-US"/>
          </a:p>
        </p:txBody>
      </p:sp>
    </p:spTree>
    <p:extLst>
      <p:ext uri="{BB962C8B-B14F-4D97-AF65-F5344CB8AC3E}">
        <p14:creationId xmlns:p14="http://schemas.microsoft.com/office/powerpoint/2010/main" xmlns="" val="245099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15</a:t>
            </a:fld>
            <a:endParaRPr kumimoji="1" lang="ja-JP" altLang="en-US"/>
          </a:p>
        </p:txBody>
      </p:sp>
    </p:spTree>
    <p:extLst>
      <p:ext uri="{BB962C8B-B14F-4D97-AF65-F5344CB8AC3E}">
        <p14:creationId xmlns:p14="http://schemas.microsoft.com/office/powerpoint/2010/main" xmlns="" val="107340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16</a:t>
            </a:fld>
            <a:endParaRPr kumimoji="1" lang="ja-JP" altLang="en-US"/>
          </a:p>
        </p:txBody>
      </p:sp>
    </p:spTree>
    <p:extLst>
      <p:ext uri="{BB962C8B-B14F-4D97-AF65-F5344CB8AC3E}">
        <p14:creationId xmlns:p14="http://schemas.microsoft.com/office/powerpoint/2010/main" xmlns="" val="427929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17</a:t>
            </a:fld>
            <a:endParaRPr kumimoji="1" lang="ja-JP" altLang="en-US"/>
          </a:p>
        </p:txBody>
      </p:sp>
    </p:spTree>
    <p:extLst>
      <p:ext uri="{BB962C8B-B14F-4D97-AF65-F5344CB8AC3E}">
        <p14:creationId xmlns:p14="http://schemas.microsoft.com/office/powerpoint/2010/main" xmlns="" val="218404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18</a:t>
            </a:fld>
            <a:endParaRPr kumimoji="1" lang="ja-JP" altLang="en-US"/>
          </a:p>
        </p:txBody>
      </p:sp>
    </p:spTree>
    <p:extLst>
      <p:ext uri="{BB962C8B-B14F-4D97-AF65-F5344CB8AC3E}">
        <p14:creationId xmlns:p14="http://schemas.microsoft.com/office/powerpoint/2010/main" xmlns="" val="603350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19</a:t>
            </a:fld>
            <a:endParaRPr kumimoji="1" lang="ja-JP" altLang="en-US"/>
          </a:p>
        </p:txBody>
      </p:sp>
    </p:spTree>
    <p:extLst>
      <p:ext uri="{BB962C8B-B14F-4D97-AF65-F5344CB8AC3E}">
        <p14:creationId xmlns:p14="http://schemas.microsoft.com/office/powerpoint/2010/main" xmlns="" val="408270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a:t>
            </a:fld>
            <a:endParaRPr kumimoji="1" lang="ja-JP" altLang="en-US"/>
          </a:p>
        </p:txBody>
      </p:sp>
    </p:spTree>
    <p:extLst>
      <p:ext uri="{BB962C8B-B14F-4D97-AF65-F5344CB8AC3E}">
        <p14:creationId xmlns:p14="http://schemas.microsoft.com/office/powerpoint/2010/main" xmlns="" val="10058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20</a:t>
            </a:fld>
            <a:endParaRPr kumimoji="1" lang="ja-JP" altLang="en-US"/>
          </a:p>
        </p:txBody>
      </p:sp>
    </p:spTree>
    <p:extLst>
      <p:ext uri="{BB962C8B-B14F-4D97-AF65-F5344CB8AC3E}">
        <p14:creationId xmlns:p14="http://schemas.microsoft.com/office/powerpoint/2010/main" xmlns="" val="65159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21</a:t>
            </a:fld>
            <a:endParaRPr kumimoji="1" lang="ja-JP" altLang="en-US"/>
          </a:p>
        </p:txBody>
      </p:sp>
    </p:spTree>
    <p:extLst>
      <p:ext uri="{BB962C8B-B14F-4D97-AF65-F5344CB8AC3E}">
        <p14:creationId xmlns:p14="http://schemas.microsoft.com/office/powerpoint/2010/main" xmlns="" val="1370125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22</a:t>
            </a:fld>
            <a:endParaRPr kumimoji="1" lang="ja-JP" altLang="en-US"/>
          </a:p>
        </p:txBody>
      </p:sp>
    </p:spTree>
    <p:extLst>
      <p:ext uri="{BB962C8B-B14F-4D97-AF65-F5344CB8AC3E}">
        <p14:creationId xmlns:p14="http://schemas.microsoft.com/office/powerpoint/2010/main" xmlns="" val="2725277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23</a:t>
            </a:fld>
            <a:endParaRPr kumimoji="1" lang="ja-JP" altLang="en-US"/>
          </a:p>
        </p:txBody>
      </p:sp>
    </p:spTree>
    <p:extLst>
      <p:ext uri="{BB962C8B-B14F-4D97-AF65-F5344CB8AC3E}">
        <p14:creationId xmlns:p14="http://schemas.microsoft.com/office/powerpoint/2010/main" xmlns="" val="2099651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24</a:t>
            </a:fld>
            <a:endParaRPr kumimoji="1" lang="ja-JP" altLang="en-US"/>
          </a:p>
        </p:txBody>
      </p:sp>
    </p:spTree>
    <p:extLst>
      <p:ext uri="{BB962C8B-B14F-4D97-AF65-F5344CB8AC3E}">
        <p14:creationId xmlns:p14="http://schemas.microsoft.com/office/powerpoint/2010/main" xmlns="" val="342413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25</a:t>
            </a:fld>
            <a:endParaRPr kumimoji="1" lang="ja-JP" altLang="en-US"/>
          </a:p>
        </p:txBody>
      </p:sp>
    </p:spTree>
    <p:extLst>
      <p:ext uri="{BB962C8B-B14F-4D97-AF65-F5344CB8AC3E}">
        <p14:creationId xmlns:p14="http://schemas.microsoft.com/office/powerpoint/2010/main" xmlns="" val="269872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26</a:t>
            </a:fld>
            <a:endParaRPr kumimoji="1" lang="ja-JP" altLang="en-US"/>
          </a:p>
        </p:txBody>
      </p:sp>
    </p:spTree>
    <p:extLst>
      <p:ext uri="{BB962C8B-B14F-4D97-AF65-F5344CB8AC3E}">
        <p14:creationId xmlns:p14="http://schemas.microsoft.com/office/powerpoint/2010/main" xmlns="" val="3323498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27</a:t>
            </a:fld>
            <a:endParaRPr kumimoji="1" lang="ja-JP" altLang="en-US"/>
          </a:p>
        </p:txBody>
      </p:sp>
    </p:spTree>
    <p:extLst>
      <p:ext uri="{BB962C8B-B14F-4D97-AF65-F5344CB8AC3E}">
        <p14:creationId xmlns:p14="http://schemas.microsoft.com/office/powerpoint/2010/main" xmlns="" val="2778684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28</a:t>
            </a:fld>
            <a:endParaRPr kumimoji="1" lang="ja-JP" altLang="en-US"/>
          </a:p>
        </p:txBody>
      </p:sp>
    </p:spTree>
    <p:extLst>
      <p:ext uri="{BB962C8B-B14F-4D97-AF65-F5344CB8AC3E}">
        <p14:creationId xmlns:p14="http://schemas.microsoft.com/office/powerpoint/2010/main" xmlns="" val="3759298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29</a:t>
            </a:fld>
            <a:endParaRPr kumimoji="1" lang="ja-JP" altLang="en-US"/>
          </a:p>
        </p:txBody>
      </p:sp>
    </p:spTree>
    <p:extLst>
      <p:ext uri="{BB962C8B-B14F-4D97-AF65-F5344CB8AC3E}">
        <p14:creationId xmlns:p14="http://schemas.microsoft.com/office/powerpoint/2010/main" xmlns="" val="61699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a:t>
            </a:fld>
            <a:endParaRPr kumimoji="1" lang="ja-JP" altLang="en-US"/>
          </a:p>
        </p:txBody>
      </p:sp>
    </p:spTree>
    <p:extLst>
      <p:ext uri="{BB962C8B-B14F-4D97-AF65-F5344CB8AC3E}">
        <p14:creationId xmlns:p14="http://schemas.microsoft.com/office/powerpoint/2010/main" xmlns="" val="489564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30</a:t>
            </a:fld>
            <a:endParaRPr kumimoji="1" lang="ja-JP" altLang="en-US"/>
          </a:p>
        </p:txBody>
      </p:sp>
    </p:spTree>
    <p:extLst>
      <p:ext uri="{BB962C8B-B14F-4D97-AF65-F5344CB8AC3E}">
        <p14:creationId xmlns:p14="http://schemas.microsoft.com/office/powerpoint/2010/main" xmlns="" val="2442467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31</a:t>
            </a:fld>
            <a:endParaRPr kumimoji="1" lang="ja-JP" altLang="en-US"/>
          </a:p>
        </p:txBody>
      </p:sp>
    </p:spTree>
    <p:extLst>
      <p:ext uri="{BB962C8B-B14F-4D97-AF65-F5344CB8AC3E}">
        <p14:creationId xmlns:p14="http://schemas.microsoft.com/office/powerpoint/2010/main" xmlns="" val="55201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32</a:t>
            </a:fld>
            <a:endParaRPr kumimoji="1" lang="ja-JP" altLang="en-US"/>
          </a:p>
        </p:txBody>
      </p:sp>
    </p:spTree>
    <p:extLst>
      <p:ext uri="{BB962C8B-B14F-4D97-AF65-F5344CB8AC3E}">
        <p14:creationId xmlns:p14="http://schemas.microsoft.com/office/powerpoint/2010/main" xmlns="" val="218750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33</a:t>
            </a:fld>
            <a:endParaRPr kumimoji="1" lang="ja-JP" altLang="en-US"/>
          </a:p>
        </p:txBody>
      </p:sp>
    </p:spTree>
    <p:extLst>
      <p:ext uri="{BB962C8B-B14F-4D97-AF65-F5344CB8AC3E}">
        <p14:creationId xmlns:p14="http://schemas.microsoft.com/office/powerpoint/2010/main" xmlns="" val="2489608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34</a:t>
            </a:fld>
            <a:endParaRPr kumimoji="1" lang="ja-JP" altLang="en-US"/>
          </a:p>
        </p:txBody>
      </p:sp>
    </p:spTree>
    <p:extLst>
      <p:ext uri="{BB962C8B-B14F-4D97-AF65-F5344CB8AC3E}">
        <p14:creationId xmlns:p14="http://schemas.microsoft.com/office/powerpoint/2010/main" xmlns="" val="4140187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35</a:t>
            </a:fld>
            <a:endParaRPr kumimoji="1" lang="ja-JP" altLang="en-US"/>
          </a:p>
        </p:txBody>
      </p:sp>
    </p:spTree>
    <p:extLst>
      <p:ext uri="{BB962C8B-B14F-4D97-AF65-F5344CB8AC3E}">
        <p14:creationId xmlns:p14="http://schemas.microsoft.com/office/powerpoint/2010/main" xmlns="" val="3566905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36</a:t>
            </a:fld>
            <a:endParaRPr kumimoji="1" lang="ja-JP" altLang="en-US"/>
          </a:p>
        </p:txBody>
      </p:sp>
    </p:spTree>
    <p:extLst>
      <p:ext uri="{BB962C8B-B14F-4D97-AF65-F5344CB8AC3E}">
        <p14:creationId xmlns:p14="http://schemas.microsoft.com/office/powerpoint/2010/main" xmlns="" val="3704615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37</a:t>
            </a:fld>
            <a:endParaRPr kumimoji="1" lang="ja-JP" altLang="en-US"/>
          </a:p>
        </p:txBody>
      </p:sp>
    </p:spTree>
    <p:extLst>
      <p:ext uri="{BB962C8B-B14F-4D97-AF65-F5344CB8AC3E}">
        <p14:creationId xmlns:p14="http://schemas.microsoft.com/office/powerpoint/2010/main" xmlns="" val="892875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38</a:t>
            </a:fld>
            <a:endParaRPr kumimoji="1" lang="ja-JP" altLang="en-US"/>
          </a:p>
        </p:txBody>
      </p:sp>
    </p:spTree>
    <p:extLst>
      <p:ext uri="{BB962C8B-B14F-4D97-AF65-F5344CB8AC3E}">
        <p14:creationId xmlns:p14="http://schemas.microsoft.com/office/powerpoint/2010/main" xmlns="" val="3954794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39</a:t>
            </a:fld>
            <a:endParaRPr kumimoji="1" lang="ja-JP" altLang="en-US"/>
          </a:p>
        </p:txBody>
      </p:sp>
    </p:spTree>
    <p:extLst>
      <p:ext uri="{BB962C8B-B14F-4D97-AF65-F5344CB8AC3E}">
        <p14:creationId xmlns:p14="http://schemas.microsoft.com/office/powerpoint/2010/main" xmlns="" val="23161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a:t>
            </a:fld>
            <a:endParaRPr kumimoji="1" lang="ja-JP" altLang="en-US"/>
          </a:p>
        </p:txBody>
      </p:sp>
    </p:spTree>
    <p:extLst>
      <p:ext uri="{BB962C8B-B14F-4D97-AF65-F5344CB8AC3E}">
        <p14:creationId xmlns:p14="http://schemas.microsoft.com/office/powerpoint/2010/main" xmlns="" val="1872052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40</a:t>
            </a:fld>
            <a:endParaRPr kumimoji="1" lang="ja-JP" altLang="en-US"/>
          </a:p>
        </p:txBody>
      </p:sp>
    </p:spTree>
    <p:extLst>
      <p:ext uri="{BB962C8B-B14F-4D97-AF65-F5344CB8AC3E}">
        <p14:creationId xmlns:p14="http://schemas.microsoft.com/office/powerpoint/2010/main" xmlns="" val="3904390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41</a:t>
            </a:fld>
            <a:endParaRPr kumimoji="1" lang="ja-JP" altLang="en-US"/>
          </a:p>
        </p:txBody>
      </p:sp>
    </p:spTree>
    <p:extLst>
      <p:ext uri="{BB962C8B-B14F-4D97-AF65-F5344CB8AC3E}">
        <p14:creationId xmlns:p14="http://schemas.microsoft.com/office/powerpoint/2010/main" xmlns="" val="2753883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42</a:t>
            </a:fld>
            <a:endParaRPr kumimoji="1" lang="ja-JP" altLang="en-US"/>
          </a:p>
        </p:txBody>
      </p:sp>
    </p:spTree>
    <p:extLst>
      <p:ext uri="{BB962C8B-B14F-4D97-AF65-F5344CB8AC3E}">
        <p14:creationId xmlns:p14="http://schemas.microsoft.com/office/powerpoint/2010/main" xmlns="" val="2312755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43</a:t>
            </a:fld>
            <a:endParaRPr kumimoji="1" lang="ja-JP" altLang="en-US"/>
          </a:p>
        </p:txBody>
      </p:sp>
    </p:spTree>
    <p:extLst>
      <p:ext uri="{BB962C8B-B14F-4D97-AF65-F5344CB8AC3E}">
        <p14:creationId xmlns:p14="http://schemas.microsoft.com/office/powerpoint/2010/main" xmlns="" val="2649291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44</a:t>
            </a:fld>
            <a:endParaRPr kumimoji="1" lang="ja-JP" altLang="en-US"/>
          </a:p>
        </p:txBody>
      </p:sp>
    </p:spTree>
    <p:extLst>
      <p:ext uri="{BB962C8B-B14F-4D97-AF65-F5344CB8AC3E}">
        <p14:creationId xmlns:p14="http://schemas.microsoft.com/office/powerpoint/2010/main" xmlns="" val="646182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45</a:t>
            </a:fld>
            <a:endParaRPr kumimoji="1" lang="ja-JP" altLang="en-US"/>
          </a:p>
        </p:txBody>
      </p:sp>
    </p:spTree>
    <p:extLst>
      <p:ext uri="{BB962C8B-B14F-4D97-AF65-F5344CB8AC3E}">
        <p14:creationId xmlns:p14="http://schemas.microsoft.com/office/powerpoint/2010/main" xmlns="" val="3593464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46</a:t>
            </a:fld>
            <a:endParaRPr kumimoji="1" lang="ja-JP" altLang="en-US"/>
          </a:p>
        </p:txBody>
      </p:sp>
    </p:spTree>
    <p:extLst>
      <p:ext uri="{BB962C8B-B14F-4D97-AF65-F5344CB8AC3E}">
        <p14:creationId xmlns:p14="http://schemas.microsoft.com/office/powerpoint/2010/main" xmlns="" val="1820772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47</a:t>
            </a:fld>
            <a:endParaRPr kumimoji="1" lang="ja-JP" altLang="en-US"/>
          </a:p>
        </p:txBody>
      </p:sp>
    </p:spTree>
    <p:extLst>
      <p:ext uri="{BB962C8B-B14F-4D97-AF65-F5344CB8AC3E}">
        <p14:creationId xmlns:p14="http://schemas.microsoft.com/office/powerpoint/2010/main" xmlns="" val="20152622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48</a:t>
            </a:fld>
            <a:endParaRPr kumimoji="1" lang="ja-JP" altLang="en-US"/>
          </a:p>
        </p:txBody>
      </p:sp>
    </p:spTree>
    <p:extLst>
      <p:ext uri="{BB962C8B-B14F-4D97-AF65-F5344CB8AC3E}">
        <p14:creationId xmlns:p14="http://schemas.microsoft.com/office/powerpoint/2010/main" xmlns="" val="1782360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49</a:t>
            </a:fld>
            <a:endParaRPr kumimoji="1" lang="ja-JP" altLang="en-US"/>
          </a:p>
        </p:txBody>
      </p:sp>
    </p:spTree>
    <p:extLst>
      <p:ext uri="{BB962C8B-B14F-4D97-AF65-F5344CB8AC3E}">
        <p14:creationId xmlns:p14="http://schemas.microsoft.com/office/powerpoint/2010/main" xmlns="" val="100844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a:t>
            </a:fld>
            <a:endParaRPr kumimoji="1" lang="ja-JP" altLang="en-US"/>
          </a:p>
        </p:txBody>
      </p:sp>
    </p:spTree>
    <p:extLst>
      <p:ext uri="{BB962C8B-B14F-4D97-AF65-F5344CB8AC3E}">
        <p14:creationId xmlns:p14="http://schemas.microsoft.com/office/powerpoint/2010/main" xmlns="" val="2249760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50</a:t>
            </a:fld>
            <a:endParaRPr kumimoji="1" lang="ja-JP" altLang="en-US"/>
          </a:p>
        </p:txBody>
      </p:sp>
    </p:spTree>
    <p:extLst>
      <p:ext uri="{BB962C8B-B14F-4D97-AF65-F5344CB8AC3E}">
        <p14:creationId xmlns:p14="http://schemas.microsoft.com/office/powerpoint/2010/main" xmlns="" val="1911804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51</a:t>
            </a:fld>
            <a:endParaRPr kumimoji="1" lang="ja-JP" altLang="en-US"/>
          </a:p>
        </p:txBody>
      </p:sp>
    </p:spTree>
    <p:extLst>
      <p:ext uri="{BB962C8B-B14F-4D97-AF65-F5344CB8AC3E}">
        <p14:creationId xmlns:p14="http://schemas.microsoft.com/office/powerpoint/2010/main" xmlns="" val="496664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52</a:t>
            </a:fld>
            <a:endParaRPr kumimoji="1" lang="ja-JP" altLang="en-US"/>
          </a:p>
        </p:txBody>
      </p:sp>
    </p:spTree>
    <p:extLst>
      <p:ext uri="{BB962C8B-B14F-4D97-AF65-F5344CB8AC3E}">
        <p14:creationId xmlns:p14="http://schemas.microsoft.com/office/powerpoint/2010/main" xmlns="" val="1754987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53</a:t>
            </a:fld>
            <a:endParaRPr kumimoji="1" lang="ja-JP" altLang="en-US"/>
          </a:p>
        </p:txBody>
      </p:sp>
    </p:spTree>
    <p:extLst>
      <p:ext uri="{BB962C8B-B14F-4D97-AF65-F5344CB8AC3E}">
        <p14:creationId xmlns:p14="http://schemas.microsoft.com/office/powerpoint/2010/main" xmlns="" val="2659700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54</a:t>
            </a:fld>
            <a:endParaRPr kumimoji="1" lang="ja-JP" altLang="en-US"/>
          </a:p>
        </p:txBody>
      </p:sp>
    </p:spTree>
    <p:extLst>
      <p:ext uri="{BB962C8B-B14F-4D97-AF65-F5344CB8AC3E}">
        <p14:creationId xmlns:p14="http://schemas.microsoft.com/office/powerpoint/2010/main" xmlns="" val="2583515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55</a:t>
            </a:fld>
            <a:endParaRPr kumimoji="1" lang="ja-JP" altLang="en-US"/>
          </a:p>
        </p:txBody>
      </p:sp>
    </p:spTree>
    <p:extLst>
      <p:ext uri="{BB962C8B-B14F-4D97-AF65-F5344CB8AC3E}">
        <p14:creationId xmlns:p14="http://schemas.microsoft.com/office/powerpoint/2010/main" xmlns="" val="2755799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56</a:t>
            </a:fld>
            <a:endParaRPr kumimoji="1" lang="ja-JP" altLang="en-US"/>
          </a:p>
        </p:txBody>
      </p:sp>
    </p:spTree>
    <p:extLst>
      <p:ext uri="{BB962C8B-B14F-4D97-AF65-F5344CB8AC3E}">
        <p14:creationId xmlns:p14="http://schemas.microsoft.com/office/powerpoint/2010/main" xmlns="" val="15422702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57</a:t>
            </a:fld>
            <a:endParaRPr kumimoji="1" lang="ja-JP" altLang="en-US"/>
          </a:p>
        </p:txBody>
      </p:sp>
    </p:spTree>
    <p:extLst>
      <p:ext uri="{BB962C8B-B14F-4D97-AF65-F5344CB8AC3E}">
        <p14:creationId xmlns:p14="http://schemas.microsoft.com/office/powerpoint/2010/main" xmlns="" val="940172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58</a:t>
            </a:fld>
            <a:endParaRPr kumimoji="1" lang="ja-JP" altLang="en-US"/>
          </a:p>
        </p:txBody>
      </p:sp>
    </p:spTree>
    <p:extLst>
      <p:ext uri="{BB962C8B-B14F-4D97-AF65-F5344CB8AC3E}">
        <p14:creationId xmlns:p14="http://schemas.microsoft.com/office/powerpoint/2010/main" xmlns="" val="326382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59</a:t>
            </a:fld>
            <a:endParaRPr kumimoji="1" lang="ja-JP" altLang="en-US"/>
          </a:p>
        </p:txBody>
      </p:sp>
    </p:spTree>
    <p:extLst>
      <p:ext uri="{BB962C8B-B14F-4D97-AF65-F5344CB8AC3E}">
        <p14:creationId xmlns:p14="http://schemas.microsoft.com/office/powerpoint/2010/main" xmlns="" val="270306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a:t>
            </a:fld>
            <a:endParaRPr kumimoji="1" lang="ja-JP" altLang="en-US"/>
          </a:p>
        </p:txBody>
      </p:sp>
    </p:spTree>
    <p:extLst>
      <p:ext uri="{BB962C8B-B14F-4D97-AF65-F5344CB8AC3E}">
        <p14:creationId xmlns:p14="http://schemas.microsoft.com/office/powerpoint/2010/main" xmlns="" val="3704974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60</a:t>
            </a:fld>
            <a:endParaRPr kumimoji="1" lang="ja-JP" altLang="en-US"/>
          </a:p>
        </p:txBody>
      </p:sp>
    </p:spTree>
    <p:extLst>
      <p:ext uri="{BB962C8B-B14F-4D97-AF65-F5344CB8AC3E}">
        <p14:creationId xmlns:p14="http://schemas.microsoft.com/office/powerpoint/2010/main" xmlns="" val="24527004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61</a:t>
            </a:fld>
            <a:endParaRPr kumimoji="1" lang="ja-JP" altLang="en-US"/>
          </a:p>
        </p:txBody>
      </p:sp>
    </p:spTree>
    <p:extLst>
      <p:ext uri="{BB962C8B-B14F-4D97-AF65-F5344CB8AC3E}">
        <p14:creationId xmlns:p14="http://schemas.microsoft.com/office/powerpoint/2010/main" xmlns="" val="3938618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62</a:t>
            </a:fld>
            <a:endParaRPr kumimoji="1" lang="ja-JP" altLang="en-US"/>
          </a:p>
        </p:txBody>
      </p:sp>
    </p:spTree>
    <p:extLst>
      <p:ext uri="{BB962C8B-B14F-4D97-AF65-F5344CB8AC3E}">
        <p14:creationId xmlns:p14="http://schemas.microsoft.com/office/powerpoint/2010/main" xmlns="" val="665376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63</a:t>
            </a:fld>
            <a:endParaRPr kumimoji="1" lang="ja-JP" altLang="en-US"/>
          </a:p>
        </p:txBody>
      </p:sp>
    </p:spTree>
    <p:extLst>
      <p:ext uri="{BB962C8B-B14F-4D97-AF65-F5344CB8AC3E}">
        <p14:creationId xmlns:p14="http://schemas.microsoft.com/office/powerpoint/2010/main" xmlns="" val="174846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64</a:t>
            </a:fld>
            <a:endParaRPr kumimoji="1" lang="ja-JP" altLang="en-US"/>
          </a:p>
        </p:txBody>
      </p:sp>
    </p:spTree>
    <p:extLst>
      <p:ext uri="{BB962C8B-B14F-4D97-AF65-F5344CB8AC3E}">
        <p14:creationId xmlns:p14="http://schemas.microsoft.com/office/powerpoint/2010/main" xmlns="" val="3017132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65</a:t>
            </a:fld>
            <a:endParaRPr kumimoji="1" lang="ja-JP" altLang="en-US"/>
          </a:p>
        </p:txBody>
      </p:sp>
    </p:spTree>
    <p:extLst>
      <p:ext uri="{BB962C8B-B14F-4D97-AF65-F5344CB8AC3E}">
        <p14:creationId xmlns:p14="http://schemas.microsoft.com/office/powerpoint/2010/main" xmlns="" val="490869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66</a:t>
            </a:fld>
            <a:endParaRPr kumimoji="1" lang="ja-JP" altLang="en-US"/>
          </a:p>
        </p:txBody>
      </p:sp>
    </p:spTree>
    <p:extLst>
      <p:ext uri="{BB962C8B-B14F-4D97-AF65-F5344CB8AC3E}">
        <p14:creationId xmlns:p14="http://schemas.microsoft.com/office/powerpoint/2010/main" xmlns="" val="756147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67</a:t>
            </a:fld>
            <a:endParaRPr kumimoji="1" lang="ja-JP" altLang="en-US"/>
          </a:p>
        </p:txBody>
      </p:sp>
    </p:spTree>
    <p:extLst>
      <p:ext uri="{BB962C8B-B14F-4D97-AF65-F5344CB8AC3E}">
        <p14:creationId xmlns:p14="http://schemas.microsoft.com/office/powerpoint/2010/main" xmlns="" val="2192139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68</a:t>
            </a:fld>
            <a:endParaRPr kumimoji="1" lang="ja-JP" altLang="en-US"/>
          </a:p>
        </p:txBody>
      </p:sp>
    </p:spTree>
    <p:extLst>
      <p:ext uri="{BB962C8B-B14F-4D97-AF65-F5344CB8AC3E}">
        <p14:creationId xmlns:p14="http://schemas.microsoft.com/office/powerpoint/2010/main" xmlns="" val="7731433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69</a:t>
            </a:fld>
            <a:endParaRPr kumimoji="1" lang="ja-JP" altLang="en-US"/>
          </a:p>
        </p:txBody>
      </p:sp>
    </p:spTree>
    <p:extLst>
      <p:ext uri="{BB962C8B-B14F-4D97-AF65-F5344CB8AC3E}">
        <p14:creationId xmlns:p14="http://schemas.microsoft.com/office/powerpoint/2010/main" xmlns="" val="258256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7</a:t>
            </a:fld>
            <a:endParaRPr kumimoji="1" lang="ja-JP" altLang="en-US"/>
          </a:p>
        </p:txBody>
      </p:sp>
    </p:spTree>
    <p:extLst>
      <p:ext uri="{BB962C8B-B14F-4D97-AF65-F5344CB8AC3E}">
        <p14:creationId xmlns:p14="http://schemas.microsoft.com/office/powerpoint/2010/main" xmlns="" val="186269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8</a:t>
            </a:fld>
            <a:endParaRPr kumimoji="1" lang="ja-JP" altLang="en-US"/>
          </a:p>
        </p:txBody>
      </p:sp>
    </p:spTree>
    <p:extLst>
      <p:ext uri="{BB962C8B-B14F-4D97-AF65-F5344CB8AC3E}">
        <p14:creationId xmlns:p14="http://schemas.microsoft.com/office/powerpoint/2010/main" xmlns="" val="361474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9</a:t>
            </a:fld>
            <a:endParaRPr kumimoji="1" lang="ja-JP" altLang="en-US"/>
          </a:p>
        </p:txBody>
      </p:sp>
    </p:spTree>
    <p:extLst>
      <p:ext uri="{BB962C8B-B14F-4D97-AF65-F5344CB8AC3E}">
        <p14:creationId xmlns:p14="http://schemas.microsoft.com/office/powerpoint/2010/main" xmlns="" val="22630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A0528A8-A50E-4444-B621-FF4E975DA33B}"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982D03-472C-40D6-8CE0-56EE21F8F74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528A8-A50E-4444-B621-FF4E975DA33B}"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82D03-472C-40D6-8CE0-56EE21F8F74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ja.wikipedia.org/wiki/%E3%83%95%E3%82%A1%E3%82%A4%E3%83%AB:Yokota_Air_Base_Aerial_photograph.1989.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ja.wikipedia.org/wiki/%E3%83%95%E3%82%A1%E3%82%A4%E3%83%AB:Disputed_islands_in_East_Asia.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normAutofit fontScale="90000"/>
          </a:bodyPr>
          <a:lstStyle/>
          <a:p>
            <a:r>
              <a:rPr kumimoji="1" lang="ja-JP" altLang="en-US" dirty="0" smtClean="0"/>
              <a:t>集団的自衛権</a:t>
            </a:r>
            <a:r>
              <a:rPr kumimoji="1" lang="en-US" altLang="ja-JP" dirty="0" smtClean="0"/>
              <a:t/>
            </a:r>
            <a:br>
              <a:rPr kumimoji="1" lang="en-US" altLang="ja-JP" dirty="0" smtClean="0"/>
            </a:br>
            <a:r>
              <a:rPr lang="ja-JP" altLang="en-US" dirty="0" smtClean="0"/>
              <a:t>石破自民党幹事長の主張</a:t>
            </a:r>
            <a:endParaRPr kumimoji="1" lang="ja-JP" altLang="en-US" dirty="0"/>
          </a:p>
        </p:txBody>
      </p:sp>
      <p:sp>
        <p:nvSpPr>
          <p:cNvPr id="3" name="コンテンツ プレースホルダ 2"/>
          <p:cNvSpPr>
            <a:spLocks noGrp="1"/>
          </p:cNvSpPr>
          <p:nvPr>
            <p:ph idx="1"/>
          </p:nvPr>
        </p:nvSpPr>
        <p:spPr>
          <a:xfrm>
            <a:off x="457200" y="1600201"/>
            <a:ext cx="8229600" cy="4133056"/>
          </a:xfrm>
        </p:spPr>
        <p:txBody>
          <a:bodyPr/>
          <a:lstStyle/>
          <a:p>
            <a:r>
              <a:rPr kumimoji="1" lang="ja-JP" altLang="en-US" dirty="0" smtClean="0"/>
              <a:t>日米安全保障条約で米軍は義務として基地を日本国内においている。</a:t>
            </a:r>
            <a:endParaRPr kumimoji="1" lang="en-US" altLang="ja-JP" dirty="0" smtClean="0"/>
          </a:p>
          <a:p>
            <a:r>
              <a:rPr lang="ja-JP" altLang="en-US" dirty="0" smtClean="0"/>
              <a:t>基地撤廃のためには、日米がより対等なものとして集団的自衛権を行使できるとして、基地縮小を主張することが</a:t>
            </a:r>
            <a:r>
              <a:rPr lang="ja-JP" altLang="en-US" dirty="0" smtClean="0">
                <a:solidFill>
                  <a:srgbClr val="FF0000"/>
                </a:solidFill>
              </a:rPr>
              <a:t>より効果的</a:t>
            </a:r>
            <a:endParaRPr lang="en-US" altLang="ja-JP" dirty="0" smtClean="0">
              <a:solidFill>
                <a:srgbClr val="FF0000"/>
              </a:solidFill>
            </a:endParaRPr>
          </a:p>
          <a:p>
            <a:r>
              <a:rPr kumimoji="1" lang="ja-JP" altLang="en-US" dirty="0" smtClean="0"/>
              <a:t>「集団的自衛権行使は許せない」という考えと米軍基地撤廃を主張する考えは矛盾する</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normAutofit/>
          </a:bodyPr>
          <a:lstStyle/>
          <a:p>
            <a:r>
              <a:rPr lang="ja-JP" altLang="en-US" dirty="0" smtClean="0"/>
              <a:t>尖閣武力衝突　</a:t>
            </a:r>
            <a:r>
              <a:rPr lang="en-US" altLang="ja-JP" dirty="0" smtClean="0"/>
              <a:t>by</a:t>
            </a:r>
            <a:r>
              <a:rPr lang="ja-JP" altLang="en-US" dirty="0" smtClean="0"/>
              <a:t>宮家邦彦</a:t>
            </a:r>
            <a:endParaRPr kumimoji="1" lang="ja-JP" altLang="en-US" dirty="0"/>
          </a:p>
        </p:txBody>
      </p:sp>
      <p:sp>
        <p:nvSpPr>
          <p:cNvPr id="3" name="コンテンツ プレースホルダ 2"/>
          <p:cNvSpPr>
            <a:spLocks noGrp="1"/>
          </p:cNvSpPr>
          <p:nvPr>
            <p:ph idx="1"/>
          </p:nvPr>
        </p:nvSpPr>
        <p:spPr>
          <a:xfrm>
            <a:off x="457200" y="1600201"/>
            <a:ext cx="8229600" cy="4133056"/>
          </a:xfrm>
        </p:spPr>
        <p:txBody>
          <a:bodyPr>
            <a:normAutofit fontScale="92500" lnSpcReduction="20000"/>
          </a:bodyPr>
          <a:lstStyle/>
          <a:p>
            <a:r>
              <a:rPr kumimoji="1" lang="ja-JP" altLang="en-US" dirty="0" smtClean="0"/>
              <a:t>統帥権を悪用した戦前の日本軍部と同様、共産党の軍隊である人民解放軍も不健全な状態、誤算に基づく衝突の可能性あり</a:t>
            </a:r>
            <a:endParaRPr kumimoji="1" lang="en-US" altLang="ja-JP" dirty="0" smtClean="0"/>
          </a:p>
          <a:p>
            <a:r>
              <a:rPr kumimoji="1" lang="ja-JP" altLang="en-US" dirty="0" smtClean="0"/>
              <a:t>日本が反撃しなければ米軍は応援に来ない。日本が戦わないでアメリカに戦ってくれと求めたら、その時点で日米安保は終わり</a:t>
            </a:r>
            <a:endParaRPr kumimoji="1" lang="en-US" altLang="ja-JP" dirty="0" smtClean="0"/>
          </a:p>
          <a:p>
            <a:r>
              <a:rPr lang="ja-JP" altLang="en-US" dirty="0" smtClean="0"/>
              <a:t>日本が反撃した時に米軍が応援に来なかったら、その時点で日米安保は終わり。日米安保が終われば、アメリカは太平洋国家の地位を捨てることになる。従って必ず応援に来る</a:t>
            </a:r>
            <a:endParaRPr kumimoji="1" lang="en-US" altLang="ja-JP" dirty="0" smtClean="0"/>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9512" y="3111103"/>
            <a:ext cx="7772400" cy="1470025"/>
          </a:xfrm>
          <a:solidFill>
            <a:srgbClr val="FFFF00"/>
          </a:solidFill>
          <a:ln w="28575">
            <a:solidFill>
              <a:schemeClr val="tx1"/>
            </a:solidFill>
          </a:ln>
        </p:spPr>
        <p:txBody>
          <a:bodyPr/>
          <a:lstStyle/>
          <a:p>
            <a:pPr algn="l"/>
            <a:r>
              <a:rPr kumimoji="1" lang="ja-JP" altLang="en-US" dirty="0" smtClean="0"/>
              <a:t>都市と安全保障</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amae\Desktop\10010508\DSC08582.JPG"/>
          <p:cNvPicPr>
            <a:picLocks noChangeAspect="1" noChangeArrowheads="1"/>
          </p:cNvPicPr>
          <p:nvPr/>
        </p:nvPicPr>
        <p:blipFill>
          <a:blip r:embed="rId3" cstate="print"/>
          <a:srcRect/>
          <a:stretch>
            <a:fillRect/>
          </a:stretch>
        </p:blipFill>
        <p:spPr bwMode="auto">
          <a:xfrm>
            <a:off x="1043608" y="437658"/>
            <a:ext cx="6984776" cy="59436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amae\Desktop\10010508\DSC08566.JPG"/>
          <p:cNvPicPr>
            <a:picLocks noChangeAspect="1" noChangeArrowheads="1"/>
          </p:cNvPicPr>
          <p:nvPr/>
        </p:nvPicPr>
        <p:blipFill>
          <a:blip r:embed="rId3" cstate="print"/>
          <a:srcRect/>
          <a:stretch>
            <a:fillRect/>
          </a:stretch>
        </p:blipFill>
        <p:spPr bwMode="auto">
          <a:xfrm>
            <a:off x="0" y="386310"/>
            <a:ext cx="9144000" cy="60853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ramae\Desktop\2012-08-05 03.39.56.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ramae\Desktop\2012-08-05 02.47.23.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ramae\Desktop\2012-08-05 02.57.44.jpg"/>
          <p:cNvPicPr>
            <a:picLocks noChangeAspect="1" noChangeArrowheads="1"/>
          </p:cNvPicPr>
          <p:nvPr/>
        </p:nvPicPr>
        <p:blipFill>
          <a:blip r:embed="rId3" cstate="print"/>
          <a:srcRect/>
          <a:stretch>
            <a:fillRect/>
          </a:stretch>
        </p:blipFill>
        <p:spPr bwMode="auto">
          <a:xfrm>
            <a:off x="-3048000" y="-1143000"/>
            <a:ext cx="15240000" cy="9144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小京都と小江戸</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江戸時代以前の区画が残る町の多くは、小京都と呼ばれる。また、近年では、江戸時代の面影が残る街を小江戸と呼ぶこともある</a:t>
            </a:r>
            <a:endParaRPr lang="en-US" altLang="ja-JP" dirty="0" smtClean="0"/>
          </a:p>
          <a:p>
            <a:r>
              <a:rPr lang="ja-JP" altLang="en-US" dirty="0" smtClean="0"/>
              <a:t>京都</a:t>
            </a:r>
            <a:r>
              <a:rPr kumimoji="1" lang="ja-JP" altLang="en-US" dirty="0" smtClean="0"/>
              <a:t>は城下町</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寺町</a:t>
            </a:r>
            <a:r>
              <a:rPr kumimoji="1" lang="ja-JP" altLang="en-US" dirty="0" smtClean="0"/>
              <a:t>の通説・俗説</a:t>
            </a:r>
            <a:endParaRPr kumimoji="1" lang="ja-JP" altLang="en-US" dirty="0"/>
          </a:p>
        </p:txBody>
      </p:sp>
      <p:sp>
        <p:nvSpPr>
          <p:cNvPr id="3" name="コンテンツ プレースホルダ 2"/>
          <p:cNvSpPr>
            <a:spLocks noGrp="1"/>
          </p:cNvSpPr>
          <p:nvPr>
            <p:ph idx="1"/>
          </p:nvPr>
        </p:nvSpPr>
        <p:spPr>
          <a:xfrm>
            <a:off x="107504" y="1600200"/>
            <a:ext cx="8820472" cy="5069160"/>
          </a:xfrm>
        </p:spPr>
        <p:txBody>
          <a:bodyPr>
            <a:normAutofit fontScale="92500" lnSpcReduction="10000"/>
          </a:bodyPr>
          <a:lstStyle/>
          <a:p>
            <a:r>
              <a:rPr lang="ja-JP" altLang="ja-JP" dirty="0" smtClean="0"/>
              <a:t>寺町は、城下町の外郭に配されて広い寺院が建ち並び、都市防衛強化の一翼を担った</a:t>
            </a:r>
            <a:r>
              <a:rPr lang="ja-JP" altLang="en-US" dirty="0" smtClean="0"/>
              <a:t>とされる</a:t>
            </a:r>
            <a:r>
              <a:rPr lang="ja-JP" altLang="ja-JP" dirty="0" smtClean="0"/>
              <a:t>。</a:t>
            </a:r>
            <a:endParaRPr lang="en-US" altLang="ja-JP" dirty="0" smtClean="0"/>
          </a:p>
          <a:p>
            <a:r>
              <a:rPr kumimoji="1" lang="ja-JP" altLang="en-US" dirty="0" smtClean="0"/>
              <a:t>しかしながら</a:t>
            </a:r>
            <a:r>
              <a:rPr lang="ja-JP" altLang="en-US" dirty="0" err="1" smtClean="0"/>
              <a:t>て</a:t>
            </a:r>
            <a:r>
              <a:rPr lang="ja-JP" altLang="en-US" dirty="0" smtClean="0"/>
              <a:t>寺院敷地内における墓地の存在をあげ，名古屋などいくつかの都市において進行中であった郊外への公共墓地の設置を意義あるものとして注目</a:t>
            </a:r>
            <a:endParaRPr lang="en-US" altLang="ja-JP" dirty="0" smtClean="0"/>
          </a:p>
          <a:p>
            <a:r>
              <a:rPr lang="ja-JP" altLang="en-US" dirty="0" smtClean="0"/>
              <a:t>明治初期の政府の宗教政策と土地制度改革との絡みの中で，それらの境内地が固有地に編入され，それらの寺院はそこで宗教活動を営み続ける限りにおいて国から無償で境内地が貸与されるという制度が採用</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3098775"/>
          </a:xfrm>
          <a:ln w="57150" cmpd="thickThin">
            <a:solidFill>
              <a:schemeClr val="tx1">
                <a:lumMod val="95000"/>
                <a:lumOff val="5000"/>
              </a:schemeClr>
            </a:solidFill>
          </a:ln>
        </p:spPr>
        <p:txBody>
          <a:bodyPr>
            <a:normAutofit/>
          </a:bodyPr>
          <a:lstStyle/>
          <a:p>
            <a:r>
              <a:rPr kumimoji="1" lang="ja-JP" altLang="en-US" dirty="0" smtClean="0">
                <a:solidFill>
                  <a:schemeClr val="tx1">
                    <a:lumMod val="95000"/>
                    <a:lumOff val="5000"/>
                  </a:schemeClr>
                </a:solidFill>
              </a:rPr>
              <a:t>都市デザイン論　第</a:t>
            </a:r>
            <a:r>
              <a:rPr lang="ja-JP" altLang="en-US" dirty="0" smtClean="0">
                <a:solidFill>
                  <a:schemeClr val="tx1">
                    <a:lumMod val="95000"/>
                    <a:lumOff val="5000"/>
                  </a:schemeClr>
                </a:solidFill>
              </a:rPr>
              <a:t>八</a:t>
            </a:r>
            <a:r>
              <a:rPr kumimoji="1" lang="ja-JP" altLang="en-US" dirty="0" smtClean="0">
                <a:solidFill>
                  <a:schemeClr val="tx1">
                    <a:lumMod val="95000"/>
                    <a:lumOff val="5000"/>
                  </a:schemeClr>
                </a:solidFill>
              </a:rPr>
              <a:t>回</a:t>
            </a:r>
            <a:r>
              <a:rPr kumimoji="1" lang="en-US" altLang="ja-JP" dirty="0" smtClean="0">
                <a:solidFill>
                  <a:schemeClr val="tx1">
                    <a:lumMod val="95000"/>
                    <a:lumOff val="5000"/>
                  </a:schemeClr>
                </a:solidFill>
              </a:rPr>
              <a:t/>
            </a:r>
            <a:br>
              <a:rPr kumimoji="1" lang="en-US" altLang="ja-JP" dirty="0" smtClean="0">
                <a:solidFill>
                  <a:schemeClr val="tx1">
                    <a:lumMod val="95000"/>
                    <a:lumOff val="5000"/>
                  </a:schemeClr>
                </a:solidFill>
              </a:rPr>
            </a:br>
            <a:r>
              <a:rPr kumimoji="1" lang="ja-JP" altLang="en-US" dirty="0" smtClean="0">
                <a:solidFill>
                  <a:schemeClr val="tx1">
                    <a:lumMod val="95000"/>
                    <a:lumOff val="5000"/>
                  </a:schemeClr>
                </a:solidFill>
              </a:rPr>
              <a:t>　</a:t>
            </a:r>
            <a:r>
              <a:rPr kumimoji="1" lang="en-US" altLang="ja-JP" dirty="0" smtClean="0">
                <a:solidFill>
                  <a:schemeClr val="tx1">
                    <a:lumMod val="95000"/>
                    <a:lumOff val="5000"/>
                  </a:schemeClr>
                </a:solidFill>
              </a:rPr>
              <a:t/>
            </a:r>
            <a:br>
              <a:rPr kumimoji="1" lang="en-US" altLang="ja-JP" dirty="0" smtClean="0">
                <a:solidFill>
                  <a:schemeClr val="tx1">
                    <a:lumMod val="95000"/>
                    <a:lumOff val="5000"/>
                  </a:schemeClr>
                </a:solidFill>
              </a:rPr>
            </a:br>
            <a:r>
              <a:rPr kumimoji="1" lang="ja-JP" altLang="en-US" dirty="0" smtClean="0">
                <a:solidFill>
                  <a:schemeClr val="tx1">
                    <a:lumMod val="95000"/>
                    <a:lumOff val="5000"/>
                  </a:schemeClr>
                </a:solidFill>
              </a:rPr>
              <a:t>基地と都市</a:t>
            </a:r>
            <a:endParaRPr kumimoji="1" lang="ja-JP" altLang="en-US"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日本の城下町</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世界各国の大半の城郭都市は、城壁に囲まれた中に城と街が存在。それに対し日本では、初期の城下町では領主の居城のみが堀と城壁に囲まれ、街自体は城壁には囲まれていなかった</a:t>
            </a:r>
            <a:endParaRPr lang="en-US" altLang="ja-JP" dirty="0" smtClean="0"/>
          </a:p>
          <a:p>
            <a:r>
              <a:rPr lang="ja-JP" altLang="ja-JP" dirty="0" smtClean="0"/>
              <a:t>日本においても城下町が発展すると、城下町を戦乱から防護する必要性が生じた。そのため町を堀と塁壁で囲む総構えの構築が増加してゆき、次第に城郭都市化していく傾向をみせた。</a:t>
            </a:r>
            <a:endParaRPr lang="en-US" altLang="ja-JP" dirty="0" smtClean="0"/>
          </a:p>
          <a:p>
            <a:r>
              <a:rPr lang="ja-JP" altLang="ja-JP" dirty="0" smtClean="0"/>
              <a:t>江戸時代以降は、必ずしも城が中心とは限らず、戦闘を想定しない行政施設としての陣屋を中心としたケース（陣屋町）もあるが、それらも含めて城下町と呼ぶ。</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築城技術とお寺　</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仏教伝来は、思想と共に技術も輸入</a:t>
            </a:r>
            <a:endParaRPr kumimoji="1" lang="en-US" altLang="ja-JP" dirty="0" smtClean="0"/>
          </a:p>
          <a:p>
            <a:r>
              <a:rPr lang="ja-JP" altLang="en-US" dirty="0" smtClean="0"/>
              <a:t>中世は加持祈祷と技術が未分離の時代</a:t>
            </a:r>
            <a:endParaRPr kumimoji="1" lang="en-US" altLang="ja-JP" dirty="0" smtClean="0"/>
          </a:p>
          <a:p>
            <a:r>
              <a:rPr kumimoji="1" lang="ja-JP" altLang="en-US" dirty="0" smtClean="0"/>
              <a:t>日本の築城技術は、お寺の造営から発達</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smtClean="0"/>
              <a:t>「沖縄問題」とは何か　藤原書店</a:t>
            </a:r>
            <a:endParaRPr kumimoji="1" lang="ja-JP" altLang="en-US" dirty="0"/>
          </a:p>
        </p:txBody>
      </p:sp>
      <p:sp>
        <p:nvSpPr>
          <p:cNvPr id="3" name="コンテンツ プレースホルダ 2"/>
          <p:cNvSpPr>
            <a:spLocks noGrp="1"/>
          </p:cNvSpPr>
          <p:nvPr>
            <p:ph idx="1"/>
          </p:nvPr>
        </p:nvSpPr>
        <p:spPr/>
        <p:txBody>
          <a:bodyPr>
            <a:normAutofit fontScale="32500" lnSpcReduction="20000"/>
          </a:bodyPr>
          <a:lstStyle/>
          <a:p>
            <a:r>
              <a:rPr lang="en-US" altLang="ja-JP" dirty="0" smtClean="0"/>
              <a:t>1854</a:t>
            </a:r>
            <a:r>
              <a:rPr lang="ja-JP" altLang="ja-JP" dirty="0" smtClean="0"/>
              <a:t>年の琉米条約、</a:t>
            </a:r>
            <a:r>
              <a:rPr lang="en-US" altLang="ja-JP" dirty="0" smtClean="0"/>
              <a:t>55</a:t>
            </a:r>
            <a:r>
              <a:rPr lang="ja-JP" altLang="ja-JP" dirty="0" smtClean="0"/>
              <a:t>年琉仏条約、</a:t>
            </a:r>
            <a:r>
              <a:rPr lang="en-US" altLang="ja-JP" dirty="0" smtClean="0"/>
              <a:t>59</a:t>
            </a:r>
            <a:r>
              <a:rPr lang="ja-JP" altLang="ja-JP" dirty="0" smtClean="0"/>
              <a:t>年琉蘭条約を締結した琉球は一つの主権国家として国際的に認知されていた</a:t>
            </a:r>
          </a:p>
          <a:p>
            <a:r>
              <a:rPr lang="ja-JP" altLang="ja-JP" dirty="0" smtClean="0"/>
              <a:t>日清は</a:t>
            </a:r>
            <a:r>
              <a:rPr lang="en-US" altLang="ja-JP" dirty="0" smtClean="0"/>
              <a:t>1880</a:t>
            </a:r>
            <a:r>
              <a:rPr lang="ja-JP" altLang="ja-JP" dirty="0" smtClean="0"/>
              <a:t>年沖縄本島以北を日本領、宮古八重山を清国領とする「琉球分割条約」に合したが、調印されず廃案　在清琉球人の調印阻止運動</a:t>
            </a:r>
          </a:p>
          <a:p>
            <a:r>
              <a:rPr lang="ja-JP" altLang="ja-JP" dirty="0" smtClean="0"/>
              <a:t>松島泰勝氏</a:t>
            </a:r>
            <a:r>
              <a:rPr lang="en-US" altLang="ja-JP" dirty="0" smtClean="0"/>
              <a:t>1972</a:t>
            </a:r>
            <a:r>
              <a:rPr lang="ja-JP" altLang="ja-JP" dirty="0" smtClean="0"/>
              <a:t>年当時の自らの教師からの島言葉撲滅、日本語体得経験を「方言札」をかけて罰を与えた　戦前でもみられたとするが、認識は異なる。明治政府の国民国家　教育は公権力により強制の側面がある証</a:t>
            </a:r>
          </a:p>
          <a:p>
            <a:r>
              <a:rPr lang="en-US" altLang="ja-JP" dirty="0" smtClean="0"/>
              <a:t> </a:t>
            </a:r>
            <a:endParaRPr lang="ja-JP" altLang="ja-JP" dirty="0" smtClean="0"/>
          </a:p>
          <a:p>
            <a:r>
              <a:rPr lang="ja-JP" altLang="ja-JP" dirty="0" smtClean="0"/>
              <a:t>憲法</a:t>
            </a:r>
            <a:r>
              <a:rPr lang="en-US" altLang="ja-JP" dirty="0" smtClean="0"/>
              <a:t>95</a:t>
            </a:r>
            <a:r>
              <a:rPr lang="ja-JP" altLang="ja-JP" dirty="0" smtClean="0"/>
              <a:t>条　地域特別立法　地方公共団体の住民投票</a:t>
            </a:r>
          </a:p>
          <a:p>
            <a:r>
              <a:rPr lang="ja-JP" altLang="ja-JP" dirty="0" smtClean="0"/>
              <a:t>沖縄返還時なされなかった</a:t>
            </a:r>
          </a:p>
          <a:p>
            <a:r>
              <a:rPr lang="ja-JP" altLang="ja-JP" dirty="0" smtClean="0"/>
              <a:t>増田寛也　</a:t>
            </a:r>
            <a:r>
              <a:rPr lang="en-US" altLang="ja-JP" dirty="0" smtClean="0"/>
              <a:t>72</a:t>
            </a:r>
            <a:r>
              <a:rPr lang="ja-JP" altLang="ja-JP" dirty="0" smtClean="0"/>
              <a:t>年の沖縄返還により消滅した琉球政府は特異な存在　米国型の三権分立制度のもと、日本で唯一地方政府が、立法、行政のみならず司法の権限も有し　</a:t>
            </a:r>
            <a:r>
              <a:rPr lang="en-US" altLang="ja-JP" dirty="0" smtClean="0"/>
              <a:t>20</a:t>
            </a:r>
            <a:r>
              <a:rPr lang="ja-JP" altLang="ja-JP" dirty="0" smtClean="0"/>
              <a:t>年間存在、この経験を活かすことにより　新しい自治と自立の可能性を持つ沖縄単独実現に向け　</a:t>
            </a:r>
          </a:p>
          <a:p>
            <a:r>
              <a:rPr lang="en-US" altLang="ja-JP" dirty="0" smtClean="0"/>
              <a:t> </a:t>
            </a:r>
            <a:endParaRPr lang="ja-JP" altLang="ja-JP" dirty="0" smtClean="0"/>
          </a:p>
          <a:p>
            <a:r>
              <a:rPr lang="ja-JP" altLang="ja-JP" dirty="0" smtClean="0"/>
              <a:t>徳之島への米軍普天間飛行場移設問題をきっかけに、奄美諸島は沖縄県外沖縄圏外なのか</a:t>
            </a:r>
          </a:p>
          <a:p>
            <a:r>
              <a:rPr lang="en-US" altLang="ja-JP" dirty="0" smtClean="0"/>
              <a:t> </a:t>
            </a:r>
            <a:endParaRPr lang="ja-JP" altLang="ja-JP" dirty="0" smtClean="0"/>
          </a:p>
          <a:p>
            <a:r>
              <a:rPr lang="en-US" altLang="ja-JP" dirty="0" smtClean="0"/>
              <a:t> </a:t>
            </a:r>
            <a:endParaRPr lang="ja-JP" altLang="ja-JP" dirty="0" smtClean="0"/>
          </a:p>
          <a:p>
            <a:r>
              <a:rPr lang="ja-JP" altLang="ja-JP" dirty="0" smtClean="0"/>
              <a:t>鳩山前総理が普天間移設先の決定を延長する方針決定時　朝日、読売等大手紙は非難　しかし沖縄地元紙の受け止め方は全く異なっていた　期待をつなごうとした</a:t>
            </a:r>
          </a:p>
          <a:p>
            <a:r>
              <a:rPr lang="ja-JP" altLang="ja-JP" dirty="0" smtClean="0"/>
              <a:t>結局ひっかきまわした挙げ句の辺野古回帰という最悪の結果をみると、鳩山氏が招いた混乱はいくら非難されても仕方がない　　彼の善意を反映したものかもしれないが、橋本執政期以来の地道な努力を中折れさせる結果を招いた</a:t>
            </a:r>
          </a:p>
          <a:p>
            <a:r>
              <a:rPr lang="en-US" altLang="ja-JP" dirty="0" smtClean="0"/>
              <a:t> </a:t>
            </a:r>
            <a:endParaRPr lang="ja-JP" altLang="ja-JP" dirty="0" smtClean="0"/>
          </a:p>
          <a:p>
            <a:r>
              <a:rPr lang="ja-JP" altLang="ja-JP" dirty="0" smtClean="0"/>
              <a:t>沖縄財政　基地経済論　そもそも首都圏以外経済で自立しているところはないので、沖縄だけが経済自立を強要されるいわれはない　無駄な公共事業論も日本共通</a:t>
            </a:r>
          </a:p>
          <a:p>
            <a:r>
              <a:rPr lang="ja-JP" altLang="ja-JP" dirty="0" smtClean="0"/>
              <a:t>在沖縄海兵隊抑止論　　本当か　嘉手納空軍基地は極東最大の基地</a:t>
            </a:r>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2823071"/>
            <a:ext cx="7772400" cy="1470025"/>
          </a:xfrm>
          <a:solidFill>
            <a:srgbClr val="FFFF00"/>
          </a:solidFill>
          <a:ln w="38100">
            <a:solidFill>
              <a:schemeClr val="tx1">
                <a:lumMod val="95000"/>
                <a:lumOff val="5000"/>
              </a:schemeClr>
            </a:solidFill>
          </a:ln>
        </p:spPr>
        <p:txBody>
          <a:bodyPr/>
          <a:lstStyle/>
          <a:p>
            <a:pPr algn="l"/>
            <a:r>
              <a:rPr kumimoji="1" lang="ja-JP" altLang="en-US" dirty="0" smtClean="0"/>
              <a:t>首都圏と基地</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upload.wikimedia.org/wikipedia/commons/thumb/1/1a/Yokota_Air_Base_Aerial_photograph.1989.jpg/250px-Yokota_Air_Base_Aerial_photograph.1989.jpg">
            <a:hlinkClick r:id="rId3"/>
          </p:cNvPr>
          <p:cNvPicPr>
            <a:picLocks noChangeAspect="1" noChangeArrowheads="1"/>
          </p:cNvPicPr>
          <p:nvPr/>
        </p:nvPicPr>
        <p:blipFill>
          <a:blip r:embed="rId4" cstate="print"/>
          <a:srcRect/>
          <a:stretch>
            <a:fillRect/>
          </a:stretch>
        </p:blipFill>
        <p:spPr bwMode="auto">
          <a:xfrm rot="5400000">
            <a:off x="1569154" y="-770619"/>
            <a:ext cx="5860011" cy="893065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外国民間航空機と横田基地</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Autofit/>
          </a:bodyPr>
          <a:lstStyle/>
          <a:p>
            <a:r>
              <a:rPr lang="ja-JP" altLang="ja-JP" sz="2800" dirty="0" smtClean="0"/>
              <a:t>軍用機に混じり、軍人及びその家族の本国帰省用に民間旅客機が飛来</a:t>
            </a:r>
            <a:r>
              <a:rPr lang="ja-JP" altLang="en-US" sz="2800" dirty="0" smtClean="0"/>
              <a:t>、米</a:t>
            </a:r>
            <a:r>
              <a:rPr lang="ja-JP" altLang="ja-JP" sz="2800" dirty="0" smtClean="0"/>
              <a:t>航空会社定期便のダイバートや米本国間米軍チャーター  などで使用</a:t>
            </a:r>
            <a:r>
              <a:rPr lang="ja-JP" altLang="en-US" sz="2800" dirty="0" smtClean="0"/>
              <a:t>、複数の</a:t>
            </a:r>
            <a:r>
              <a:rPr lang="ja-JP" altLang="ja-JP" sz="2800" dirty="0" smtClean="0"/>
              <a:t>貨物便が乗り入れ</a:t>
            </a:r>
          </a:p>
          <a:p>
            <a:r>
              <a:rPr lang="ja-JP" altLang="ja-JP" sz="2800" dirty="0" smtClean="0"/>
              <a:t>フランス空軍輸送機の本国から海外県への移動の際のテクニカルランディング地として使用</a:t>
            </a:r>
            <a:endParaRPr lang="en-US" altLang="ja-JP" sz="2800" dirty="0" smtClean="0"/>
          </a:p>
          <a:p>
            <a:r>
              <a:rPr lang="ja-JP" altLang="ja-JP" sz="2800" dirty="0" smtClean="0"/>
              <a:t>東京都調べによる2005年5月時点の基地関係者数は日本人従業員2,200人</a:t>
            </a:r>
            <a:r>
              <a:rPr lang="ja-JP" altLang="en-US" sz="2800" dirty="0" smtClean="0"/>
              <a:t>含め</a:t>
            </a:r>
            <a:r>
              <a:rPr lang="ja-JP" altLang="ja-JP" sz="2800" dirty="0" smtClean="0"/>
              <a:t>合計約11,000人</a:t>
            </a:r>
          </a:p>
          <a:p>
            <a:r>
              <a:rPr lang="ja-JP" altLang="ja-JP" sz="2800" dirty="0" smtClean="0"/>
              <a:t>日米地位協定により米軍人</a:t>
            </a:r>
            <a:r>
              <a:rPr lang="ja-JP" altLang="en-US" sz="2800" dirty="0" smtClean="0"/>
              <a:t>等</a:t>
            </a:r>
            <a:r>
              <a:rPr lang="ja-JP" altLang="ja-JP" sz="2800" dirty="0" smtClean="0"/>
              <a:t>は出入国手続</a:t>
            </a:r>
            <a:r>
              <a:rPr lang="ja-JP" altLang="en-US" sz="2800" dirty="0" smtClean="0"/>
              <a:t>不要</a:t>
            </a:r>
            <a:r>
              <a:rPr lang="ja-JP" altLang="ja-JP" sz="2800" dirty="0" smtClean="0"/>
              <a:t>。</a:t>
            </a:r>
            <a:r>
              <a:rPr lang="ja-JP" altLang="en-US" sz="2800" dirty="0" smtClean="0"/>
              <a:t>米</a:t>
            </a:r>
            <a:r>
              <a:rPr lang="ja-JP" altLang="ja-JP" sz="2800" dirty="0" smtClean="0"/>
              <a:t>高位高官出入国</a:t>
            </a:r>
            <a:r>
              <a:rPr lang="ja-JP" altLang="en-US" sz="2800" dirty="0" smtClean="0"/>
              <a:t>情報がわからない</a:t>
            </a:r>
            <a:endParaRPr lang="ja-JP" altLang="ja-JP" sz="2800" dirty="0" smtClean="0"/>
          </a:p>
          <a:p>
            <a:endParaRPr kumimoji="1" lang="ja-JP"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23728" y="1772816"/>
            <a:ext cx="4362450" cy="4699422"/>
          </a:xfrm>
          <a:prstGeom prst="rect">
            <a:avLst/>
          </a:prstGeom>
          <a:noFill/>
          <a:ln w="9525">
            <a:noFill/>
            <a:miter lim="800000"/>
            <a:headEnd/>
            <a:tailEnd/>
          </a:ln>
        </p:spPr>
      </p:pic>
      <p:sp>
        <p:nvSpPr>
          <p:cNvPr id="3" name="タイトル 2"/>
          <p:cNvSpPr>
            <a:spLocks noGrp="1"/>
          </p:cNvSpPr>
          <p:nvPr>
            <p:ph type="title"/>
          </p:nvPr>
        </p:nvSpPr>
        <p:spPr>
          <a:solidFill>
            <a:schemeClr val="accent1">
              <a:lumMod val="20000"/>
              <a:lumOff val="80000"/>
            </a:schemeClr>
          </a:solidFill>
          <a:ln>
            <a:solidFill>
              <a:schemeClr val="tx1">
                <a:lumMod val="95000"/>
                <a:lumOff val="5000"/>
              </a:schemeClr>
            </a:solidFill>
          </a:ln>
        </p:spPr>
        <p:txBody>
          <a:bodyPr/>
          <a:lstStyle/>
          <a:p>
            <a:r>
              <a:rPr kumimoji="1" lang="ja-JP" altLang="en-US" dirty="0" smtClean="0"/>
              <a:t>八高線の活用</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JR</a:t>
            </a:r>
            <a:r>
              <a:rPr lang="ja-JP" altLang="en-US" dirty="0" smtClean="0"/>
              <a:t>拝島駅</a:t>
            </a:r>
            <a:r>
              <a:rPr lang="en-US" altLang="ja-JP" dirty="0" smtClean="0"/>
              <a:t>(</a:t>
            </a:r>
            <a:r>
              <a:rPr lang="ja-JP" altLang="en-US" dirty="0" smtClean="0"/>
              <a:t>八高線・青梅線・五日市線</a:t>
            </a:r>
            <a:r>
              <a:rPr lang="en-US" altLang="ja-JP" dirty="0" smtClean="0"/>
              <a:t>)</a:t>
            </a:r>
            <a:r>
              <a:rPr lang="ja-JP" altLang="en-US" dirty="0" smtClean="0"/>
              <a:t>から</a:t>
            </a:r>
            <a:r>
              <a:rPr lang="en-US" altLang="ja-JP" dirty="0" smtClean="0"/>
              <a:t>1</a:t>
            </a:r>
            <a:r>
              <a:rPr lang="ja-JP" altLang="en-US" dirty="0" smtClean="0"/>
              <a:t>本の線路が非電化で分岐していますがこれは在日米軍横田基地へのジェット</a:t>
            </a:r>
            <a:br>
              <a:rPr lang="ja-JP" altLang="en-US" dirty="0" smtClean="0"/>
            </a:br>
            <a:r>
              <a:rPr lang="ja-JP" altLang="en-US" dirty="0" smtClean="0"/>
              <a:t>燃料輸送の専用線です。鶴見線の安善駅からここ拝島まで機関車に牽かれてやってきた後、拝島から基地内まではディーゼル</a:t>
            </a:r>
            <a:br>
              <a:rPr lang="ja-JP" altLang="en-US" dirty="0" smtClean="0"/>
            </a:br>
            <a:r>
              <a:rPr lang="ja-JP" altLang="en-US" dirty="0" smtClean="0"/>
              <a:t>に付け替えて燃料を押し込んでいます。厚木基地とは違いこちらは日本唯一の基地引き込み線が生きている所です。</a:t>
            </a:r>
            <a:br>
              <a:rPr lang="ja-JP" altLang="en-US" dirty="0" smtClean="0"/>
            </a:br>
            <a:r>
              <a:rPr lang="ja-JP" altLang="en-US" dirty="0" smtClean="0"/>
              <a:t>そんな拝島駅から基地までの線路を辿ってみました。写真は計</a:t>
            </a:r>
            <a:r>
              <a:rPr lang="en-US" altLang="ja-JP" dirty="0" smtClean="0"/>
              <a:t>3</a:t>
            </a:r>
            <a:r>
              <a:rPr lang="ja-JP" altLang="en-US" dirty="0" smtClean="0"/>
              <a:t>回通った時の物と友好祭時の物とが混ざっています</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2" name="Picture 4" descr="http://www.geocities.jp/takeshi_departure/image/haikyo/yokota/01.jpg"/>
          <p:cNvPicPr>
            <a:picLocks noChangeAspect="1" noChangeArrowheads="1"/>
          </p:cNvPicPr>
          <p:nvPr/>
        </p:nvPicPr>
        <p:blipFill>
          <a:blip r:embed="rId3" cstate="print"/>
          <a:srcRect/>
          <a:stretch>
            <a:fillRect/>
          </a:stretch>
        </p:blipFill>
        <p:spPr bwMode="auto">
          <a:xfrm>
            <a:off x="1377280" y="1879054"/>
            <a:ext cx="5715000" cy="4286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060848"/>
            <a:ext cx="8134672" cy="1470025"/>
          </a:xfrm>
          <a:solidFill>
            <a:srgbClr val="FFFF00"/>
          </a:solidFill>
          <a:ln w="38100">
            <a:solidFill>
              <a:schemeClr val="tx1"/>
            </a:solidFill>
          </a:ln>
        </p:spPr>
        <p:txBody>
          <a:bodyPr>
            <a:normAutofit/>
          </a:bodyPr>
          <a:lstStyle/>
          <a:p>
            <a:pPr algn="l"/>
            <a:r>
              <a:rPr lang="ja-JP" altLang="en-US" dirty="0" smtClean="0"/>
              <a:t>横田基地周辺自治体の観光政策</a:t>
            </a:r>
            <a:endParaRPr kumimoji="1" lang="ja-JP" altLang="en-US" dirty="0"/>
          </a:p>
        </p:txBody>
      </p:sp>
      <p:sp>
        <p:nvSpPr>
          <p:cNvPr id="3" name="コンテンツ プレースホルダ 2"/>
          <p:cNvSpPr>
            <a:spLocks noGrp="1"/>
          </p:cNvSpPr>
          <p:nvPr>
            <p:ph type="subTitle" idx="1"/>
          </p:nvPr>
        </p:nvSpPr>
        <p:spPr>
          <a:xfrm>
            <a:off x="323528" y="3933056"/>
            <a:ext cx="7304856" cy="1752600"/>
          </a:xfrm>
        </p:spPr>
        <p:txBody>
          <a:bodyPr>
            <a:normAutofit/>
          </a:bodyPr>
          <a:lstStyle/>
          <a:p>
            <a:pPr algn="l"/>
            <a:r>
              <a:rPr kumimoji="1" lang="ja-JP" altLang="en-US" sz="4400" dirty="0" smtClean="0">
                <a:solidFill>
                  <a:schemeClr val="tx1">
                    <a:lumMod val="95000"/>
                    <a:lumOff val="5000"/>
                  </a:schemeClr>
                </a:solidFill>
              </a:rPr>
              <a:t>観光政策の</a:t>
            </a:r>
            <a:endParaRPr kumimoji="1" lang="en-US" altLang="ja-JP" sz="4400" dirty="0" smtClean="0">
              <a:solidFill>
                <a:schemeClr val="tx1">
                  <a:lumMod val="95000"/>
                  <a:lumOff val="5000"/>
                </a:schemeClr>
              </a:solidFill>
            </a:endParaRPr>
          </a:p>
          <a:p>
            <a:pPr algn="l"/>
            <a:r>
              <a:rPr kumimoji="1" lang="ja-JP" altLang="en-US" sz="4400" dirty="0" smtClean="0">
                <a:solidFill>
                  <a:schemeClr val="tx1">
                    <a:lumMod val="95000"/>
                    <a:lumOff val="5000"/>
                  </a:schemeClr>
                </a:solidFill>
              </a:rPr>
              <a:t>ポリシーロンダリング効果</a:t>
            </a:r>
            <a:endParaRPr kumimoji="1" lang="ja-JP" altLang="en-US" sz="4400"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tx1">
                <a:lumMod val="95000"/>
                <a:lumOff val="5000"/>
              </a:schemeClr>
            </a:solidFill>
          </a:ln>
        </p:spPr>
        <p:txBody>
          <a:bodyPr/>
          <a:lstStyle/>
          <a:p>
            <a:pPr algn="l"/>
            <a:r>
              <a:rPr kumimoji="1" lang="ja-JP" altLang="en-US" dirty="0" smtClean="0"/>
              <a:t>領土問題</a:t>
            </a:r>
            <a:endParaRPr kumimoji="1" lang="ja-JP" altLang="en-US" dirty="0"/>
          </a:p>
        </p:txBody>
      </p:sp>
      <p:sp>
        <p:nvSpPr>
          <p:cNvPr id="5" name="サブタイトル 4"/>
          <p:cNvSpPr>
            <a:spLocks noGrp="1"/>
          </p:cNvSpPr>
          <p:nvPr>
            <p:ph type="subTitle" idx="1"/>
          </p:nvPr>
        </p:nvSpPr>
        <p:spPr>
          <a:xfrm>
            <a:off x="611560" y="4196680"/>
            <a:ext cx="6944816" cy="1752600"/>
          </a:xfrm>
        </p:spPr>
        <p:txBody>
          <a:bodyPr>
            <a:normAutofit/>
          </a:bodyPr>
          <a:lstStyle/>
          <a:p>
            <a:r>
              <a:rPr kumimoji="1" lang="ja-JP" altLang="en-US" sz="4400" dirty="0" smtClean="0">
                <a:solidFill>
                  <a:schemeClr val="tx1">
                    <a:lumMod val="95000"/>
                    <a:lumOff val="5000"/>
                  </a:schemeClr>
                </a:solidFill>
              </a:rPr>
              <a:t>尖閣諸島、竹島、北方四島</a:t>
            </a:r>
            <a:endParaRPr kumimoji="1" lang="ja-JP" altLang="en-US" sz="4400" dirty="0">
              <a:solidFill>
                <a:schemeClr val="tx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b="1" dirty="0" smtClean="0"/>
              <a:t>基地公開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近年2012年までは、毎年8月に「横田基地日米友好祭」が行われ、普段は立ち入ることの出来ない一般人（原則的には日本人とアメリカ人）も基地に入場</a:t>
            </a:r>
            <a:endParaRPr lang="en-US" altLang="ja-JP" dirty="0" smtClean="0"/>
          </a:p>
          <a:p>
            <a:r>
              <a:rPr lang="ja-JP" altLang="ja-JP" dirty="0" smtClean="0"/>
              <a:t>友好祭では米軍機や自衛隊機の展示を行う航空ショー、バンド演奏、米兵による模擬店出店、子供向けの遊戯施設の設置などがおこなわれ、最終日の終了直前には花火の打ち上げもおこなわれていた。</a:t>
            </a:r>
            <a:endParaRPr lang="en-US" altLang="ja-JP" dirty="0" smtClean="0"/>
          </a:p>
          <a:p>
            <a:r>
              <a:rPr lang="ja-JP" altLang="ja-JP" dirty="0" smtClean="0"/>
              <a:t> これが2013年からは米軍の経費縮減のために無期限の延期</a:t>
            </a:r>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軍民共用化</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20000"/>
          </a:bodyPr>
          <a:lstStyle/>
          <a:p>
            <a:r>
              <a:rPr lang="ja-JP" altLang="ja-JP" dirty="0" smtClean="0"/>
              <a:t>瑞穂町内の軍民共用化反対看板</a:t>
            </a:r>
          </a:p>
          <a:p>
            <a:r>
              <a:rPr lang="ja-JP" altLang="ja-JP" dirty="0" smtClean="0"/>
              <a:t>東京都知事石原慎太郎は、横田基地を民間航空機にも開放する「軍民共用化」を2003年都知事選で公約</a:t>
            </a:r>
            <a:endParaRPr lang="en-US" altLang="ja-JP" dirty="0" smtClean="0"/>
          </a:p>
          <a:p>
            <a:r>
              <a:rPr lang="ja-JP" altLang="ja-JP" dirty="0" smtClean="0"/>
              <a:t>地元自治体の間では反対意見も根強い</a:t>
            </a:r>
          </a:p>
          <a:p>
            <a:r>
              <a:rPr lang="ja-JP" altLang="ja-JP" dirty="0" smtClean="0"/>
              <a:t>在日米軍再編に絡む横田基地の軍民共用化は「検討開始から12か月以内に終了する」という日米の合意に沿って、2006年10月より検討会において協議</a:t>
            </a:r>
            <a:endParaRPr lang="en-US" altLang="ja-JP" dirty="0" smtClean="0"/>
          </a:p>
          <a:p>
            <a:r>
              <a:rPr lang="ja-JP" altLang="ja-JP" dirty="0" smtClean="0"/>
              <a:t>日本政府関係者の報道人への発言によれば、アメリカ側は横田基地への民間機乗り入れに難色</a:t>
            </a: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b="1" dirty="0" smtClean="0"/>
              <a:t>横田空域</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10000"/>
          </a:bodyPr>
          <a:lstStyle/>
          <a:p>
            <a:r>
              <a:rPr lang="ja-JP" altLang="ja-JP" dirty="0" smtClean="0"/>
              <a:t>アメリカ空軍の管制下、民間航空機も当該空域飛行する場合は米軍航空管制。事前協議によって飛行経路を設定する必要があり手続きが煩雑。</a:t>
            </a:r>
            <a:endParaRPr lang="en-US" altLang="ja-JP" dirty="0" smtClean="0"/>
          </a:p>
          <a:p>
            <a:r>
              <a:rPr lang="ja-JP" altLang="ja-JP" dirty="0" smtClean="0"/>
              <a:t>羽田空港を発着する民間航空機は同空域を避けるルートで飛行。特に羽田空港や成田空港から西日本や中国・韓国方面へ向かう民間航空機の飛行ルートに</a:t>
            </a:r>
            <a:r>
              <a:rPr lang="ja-JP" altLang="ja-JP" dirty="0" smtClean="0">
                <a:solidFill>
                  <a:srgbClr val="FF0000"/>
                </a:solidFill>
              </a:rPr>
              <a:t>目に見えない壁</a:t>
            </a:r>
            <a:endParaRPr lang="en-US" altLang="ja-JP" dirty="0" smtClean="0"/>
          </a:p>
          <a:p>
            <a:r>
              <a:rPr lang="ja-JP" altLang="ja-JP" dirty="0" smtClean="0"/>
              <a:t>2008年の一部返還により、羽田空港を利用する民航機が横田空域を迂回したり同空域を越すための上昇率が多少減るため、年間約180億円の経済効果があると試算</a:t>
            </a:r>
            <a:endParaRPr lang="en-US" altLang="ja-JP"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4283969" y="229031"/>
            <a:ext cx="4392487" cy="6482462"/>
          </a:xfrm>
          <a:prstGeom prst="rect">
            <a:avLst/>
          </a:prstGeom>
          <a:noFill/>
          <a:ln w="9525">
            <a:noFill/>
            <a:miter lim="800000"/>
            <a:headEnd/>
            <a:tailEnd/>
          </a:ln>
        </p:spPr>
      </p:pic>
      <p:sp>
        <p:nvSpPr>
          <p:cNvPr id="3" name="テキスト ボックス 2"/>
          <p:cNvSpPr txBox="1"/>
          <p:nvPr/>
        </p:nvSpPr>
        <p:spPr>
          <a:xfrm>
            <a:off x="946627" y="548680"/>
            <a:ext cx="2646878" cy="5172250"/>
          </a:xfrm>
          <a:prstGeom prst="rect">
            <a:avLst/>
          </a:prstGeom>
          <a:noFill/>
        </p:spPr>
        <p:txBody>
          <a:bodyPr vert="eaVert" wrap="none" rtlCol="0">
            <a:spAutoFit/>
          </a:bodyPr>
          <a:lstStyle/>
          <a:p>
            <a:r>
              <a:rPr kumimoji="1" lang="ja-JP" altLang="en-US" sz="4000" dirty="0" smtClean="0"/>
              <a:t>基地そのものよりも、</a:t>
            </a:r>
            <a:endParaRPr kumimoji="1" lang="en-US" altLang="ja-JP" sz="4000" dirty="0" smtClean="0"/>
          </a:p>
          <a:p>
            <a:r>
              <a:rPr kumimoji="1" lang="ja-JP" altLang="en-US" sz="4000" dirty="0" smtClean="0"/>
              <a:t>首都圏の広大な空域を</a:t>
            </a:r>
            <a:endParaRPr kumimoji="1" lang="en-US" altLang="ja-JP" sz="4000" dirty="0" smtClean="0"/>
          </a:p>
          <a:p>
            <a:r>
              <a:rPr kumimoji="1" lang="ja-JP" altLang="en-US" sz="4000" dirty="0" smtClean="0"/>
              <a:t>日本の民間航空機が</a:t>
            </a:r>
            <a:endParaRPr kumimoji="1" lang="en-US" altLang="ja-JP" sz="4000" dirty="0" smtClean="0"/>
          </a:p>
          <a:p>
            <a:r>
              <a:rPr kumimoji="1" lang="ja-JP" altLang="en-US" sz="4000" dirty="0" smtClean="0"/>
              <a:t>使用できない問題</a:t>
            </a:r>
            <a:endParaRPr kumimoji="1" lang="ja-JP" alt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130425"/>
            <a:ext cx="8206680" cy="1470025"/>
          </a:xfrm>
          <a:solidFill>
            <a:schemeClr val="accent5">
              <a:lumMod val="20000"/>
              <a:lumOff val="80000"/>
            </a:schemeClr>
          </a:solidFill>
          <a:ln>
            <a:solidFill>
              <a:schemeClr val="tx1">
                <a:lumMod val="95000"/>
                <a:lumOff val="5000"/>
              </a:schemeClr>
            </a:solidFill>
          </a:ln>
        </p:spPr>
        <p:txBody>
          <a:bodyPr>
            <a:normAutofit/>
          </a:bodyPr>
          <a:lstStyle/>
          <a:p>
            <a:pPr algn="r"/>
            <a:r>
              <a:rPr kumimoji="1" lang="ja-JP" altLang="en-US" dirty="0" smtClean="0"/>
              <a:t>何故、</a:t>
            </a:r>
            <a:r>
              <a:rPr lang="ja-JP" altLang="en-US" dirty="0" smtClean="0"/>
              <a:t>アメリカと</a:t>
            </a:r>
            <a:r>
              <a:rPr kumimoji="1" lang="ja-JP" altLang="en-US" dirty="0" smtClean="0"/>
              <a:t>戦争をしたのか？</a:t>
            </a:r>
            <a:endParaRPr kumimoji="1" lang="ja-JP" altLang="en-US" dirty="0"/>
          </a:p>
        </p:txBody>
      </p:sp>
      <p:sp>
        <p:nvSpPr>
          <p:cNvPr id="3" name="サブタイトル 2"/>
          <p:cNvSpPr>
            <a:spLocks noGrp="1"/>
          </p:cNvSpPr>
          <p:nvPr>
            <p:ph type="subTitle" idx="1"/>
          </p:nvPr>
        </p:nvSpPr>
        <p:spPr>
          <a:xfrm>
            <a:off x="467544" y="4030216"/>
            <a:ext cx="6400800" cy="1126976"/>
          </a:xfrm>
        </p:spPr>
        <p:txBody>
          <a:bodyPr>
            <a:normAutofit lnSpcReduction="10000"/>
          </a:bodyPr>
          <a:lstStyle/>
          <a:p>
            <a:pPr algn="l"/>
            <a:r>
              <a:rPr kumimoji="1" lang="en-US" altLang="ja-JP" dirty="0" smtClean="0">
                <a:solidFill>
                  <a:schemeClr val="tx1">
                    <a:lumMod val="95000"/>
                    <a:lumOff val="5000"/>
                  </a:schemeClr>
                </a:solidFill>
              </a:rPr>
              <a:t>『</a:t>
            </a:r>
            <a:r>
              <a:rPr kumimoji="1" lang="ja-JP" altLang="en-US" dirty="0" smtClean="0">
                <a:solidFill>
                  <a:schemeClr val="tx1">
                    <a:lumMod val="95000"/>
                    <a:lumOff val="5000"/>
                  </a:schemeClr>
                </a:solidFill>
              </a:rPr>
              <a:t>臨時軍事費特別会計</a:t>
            </a:r>
            <a:r>
              <a:rPr kumimoji="1" lang="en-US" altLang="ja-JP" dirty="0" smtClean="0">
                <a:solidFill>
                  <a:schemeClr val="tx1">
                    <a:lumMod val="95000"/>
                    <a:lumOff val="5000"/>
                  </a:schemeClr>
                </a:solidFill>
              </a:rPr>
              <a:t>』</a:t>
            </a:r>
          </a:p>
          <a:p>
            <a:pPr algn="l"/>
            <a:r>
              <a:rPr kumimoji="1" lang="ja-JP" altLang="en-US" dirty="0" smtClean="0">
                <a:solidFill>
                  <a:schemeClr val="tx1">
                    <a:lumMod val="95000"/>
                    <a:lumOff val="5000"/>
                  </a:schemeClr>
                </a:solidFill>
              </a:rPr>
              <a:t>鈴木晟　講談社</a:t>
            </a:r>
            <a:endParaRPr kumimoji="1" lang="en-US" altLang="ja-JP" dirty="0" smtClean="0">
              <a:solidFill>
                <a:schemeClr val="tx1">
                  <a:lumMod val="95000"/>
                  <a:lumOff val="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8032"/>
            <a:ext cx="8229600" cy="2708920"/>
          </a:xfrm>
          <a:ln w="38100">
            <a:solidFill>
              <a:schemeClr val="tx1">
                <a:lumMod val="95000"/>
                <a:lumOff val="5000"/>
              </a:schemeClr>
            </a:solidFill>
          </a:ln>
        </p:spPr>
        <p:txBody>
          <a:bodyPr>
            <a:normAutofit fontScale="90000"/>
          </a:bodyPr>
          <a:lstStyle/>
          <a:p>
            <a:r>
              <a:rPr lang="ja-JP" altLang="en-US" b="1" dirty="0" smtClean="0"/>
              <a:t>「戦争なんか起こるわけがない」は思い込みだという歴史的実例</a:t>
            </a:r>
            <a:r>
              <a:rPr lang="en-US" altLang="ja-JP" b="1" dirty="0" smtClean="0"/>
              <a:t/>
            </a:r>
            <a:br>
              <a:rPr lang="en-US" altLang="ja-JP" b="1" dirty="0" smtClean="0"/>
            </a:br>
            <a:r>
              <a:rPr lang="en-US" altLang="ja-JP" b="1" dirty="0" smtClean="0"/>
              <a:t>http://www.riabou.net/archives/43</a:t>
            </a:r>
            <a:endParaRPr kumimoji="1" lang="ja-JP" altLang="en-US" dirty="0"/>
          </a:p>
        </p:txBody>
      </p:sp>
      <p:sp>
        <p:nvSpPr>
          <p:cNvPr id="3" name="コンテンツ プレースホルダ 2"/>
          <p:cNvSpPr>
            <a:spLocks noGrp="1"/>
          </p:cNvSpPr>
          <p:nvPr>
            <p:ph idx="1"/>
          </p:nvPr>
        </p:nvSpPr>
        <p:spPr>
          <a:xfrm>
            <a:off x="457200" y="3328392"/>
            <a:ext cx="8229600" cy="2980928"/>
          </a:xfrm>
        </p:spPr>
        <p:txBody>
          <a:bodyPr/>
          <a:lstStyle/>
          <a:p>
            <a:r>
              <a:rPr lang="ja-JP" altLang="en-US" b="1" dirty="0" smtClean="0"/>
              <a:t>「アルゼンチンが戦争なんかするわけない」</a:t>
            </a:r>
            <a:endParaRPr lang="en-US" altLang="ja-JP" b="1" dirty="0" smtClean="0"/>
          </a:p>
          <a:p>
            <a:r>
              <a:rPr lang="ja-JP" altLang="en-US" b="1" dirty="0" smtClean="0"/>
              <a:t>「勝ち目がない日本が、戦争なんかするわけない」</a:t>
            </a:r>
            <a:endParaRPr lang="en-US" altLang="ja-JP" b="1" dirty="0" smtClean="0"/>
          </a:p>
          <a:p>
            <a:r>
              <a:rPr lang="ja-JP" altLang="en-US" b="1" dirty="0" smtClean="0"/>
              <a:t>「ただの脅しだ。フセインはカネが欲しいだけで、本当に戦争をする気はない」</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日米開戦前の国際状況</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kumimoji="1" lang="ja-JP" altLang="en-US" dirty="0" smtClean="0"/>
              <a:t>アメリカ国民</a:t>
            </a:r>
            <a:r>
              <a:rPr lang="ja-JP" altLang="en-US" dirty="0" smtClean="0"/>
              <a:t>は、外国の戦争に参戦反対、中立選好（日中戦争が宣戦布告なく両者戦ったのには、米国貿易中止を回避するため）</a:t>
            </a:r>
            <a:endParaRPr lang="en-US" altLang="ja-JP" dirty="0" smtClean="0"/>
          </a:p>
          <a:p>
            <a:r>
              <a:rPr kumimoji="1" lang="ja-JP" altLang="en-US" dirty="0" smtClean="0"/>
              <a:t>イギリス・ドイツ間でイギリス不利な状況下、米国政府は、国民に分からないようにぎりぎりイギリス支援</a:t>
            </a:r>
            <a:endParaRPr kumimoji="1" lang="en-US" altLang="ja-JP" dirty="0" smtClean="0"/>
          </a:p>
          <a:p>
            <a:r>
              <a:rPr lang="ja-JP" altLang="en-US" dirty="0" smtClean="0"/>
              <a:t>ロシア、アメリカは、日本と中国の「戦争」が、日本の戦力をくぎ付けする意味で望ましい</a:t>
            </a:r>
            <a:endParaRPr lang="en-US" altLang="ja-JP" dirty="0" smtClean="0"/>
          </a:p>
          <a:p>
            <a:r>
              <a:rPr kumimoji="1" lang="ja-JP" altLang="en-US" dirty="0" smtClean="0"/>
              <a:t>ドイツは中国に武器輸出で利益確保</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仏印占領判断の甘さ</a:t>
            </a:r>
            <a:endParaRPr kumimoji="1" lang="ja-JP" altLang="en-US" dirty="0"/>
          </a:p>
        </p:txBody>
      </p:sp>
      <p:sp>
        <p:nvSpPr>
          <p:cNvPr id="3" name="コンテンツ プレースホルダ 2"/>
          <p:cNvSpPr>
            <a:spLocks noGrp="1"/>
          </p:cNvSpPr>
          <p:nvPr>
            <p:ph idx="1"/>
          </p:nvPr>
        </p:nvSpPr>
        <p:spPr>
          <a:xfrm>
            <a:off x="179512" y="1600200"/>
            <a:ext cx="8964488" cy="4997152"/>
          </a:xfrm>
        </p:spPr>
        <p:txBody>
          <a:bodyPr>
            <a:normAutofit/>
          </a:bodyPr>
          <a:lstStyle/>
          <a:p>
            <a:r>
              <a:rPr kumimoji="1" lang="ja-JP" altLang="en-US" dirty="0" smtClean="0"/>
              <a:t>アメリカにすればイギリスのドイツとの戦いが重要</a:t>
            </a:r>
            <a:endParaRPr kumimoji="1" lang="en-US" altLang="ja-JP" dirty="0" smtClean="0"/>
          </a:p>
          <a:p>
            <a:r>
              <a:rPr lang="ja-JP" altLang="en-US" dirty="0" smtClean="0"/>
              <a:t>日本との戦いのためドイツが手薄になると困る</a:t>
            </a:r>
            <a:endParaRPr lang="en-US" altLang="ja-JP" dirty="0" smtClean="0"/>
          </a:p>
          <a:p>
            <a:r>
              <a:rPr kumimoji="1" lang="ja-JP" altLang="en-US" dirty="0" smtClean="0"/>
              <a:t>盧溝橋から４年間、アメリカは日本のパートナー</a:t>
            </a:r>
            <a:endParaRPr kumimoji="1" lang="en-US" altLang="ja-JP" dirty="0" smtClean="0"/>
          </a:p>
          <a:p>
            <a:r>
              <a:rPr lang="ja-JP" altLang="en-US" dirty="0" smtClean="0"/>
              <a:t>南部仏印進駐が日本向け石油輸出を規制させた（日本軍部は甘い期待）</a:t>
            </a:r>
            <a:endParaRPr kumimoji="1" lang="en-US" altLang="ja-JP" dirty="0" smtClean="0"/>
          </a:p>
          <a:p>
            <a:r>
              <a:rPr lang="ja-JP" altLang="en-US" dirty="0" smtClean="0"/>
              <a:t>真珠湾攻撃は日米双方が長い苦しみから解放され単純なものとなった。開戦の詔書は抑制のきいたもの、新聞報道は威勢がいい</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normAutofit fontScale="90000"/>
          </a:bodyPr>
          <a:lstStyle/>
          <a:p>
            <a:r>
              <a:rPr lang="en-US" altLang="ja-JP" dirty="0" smtClean="0"/>
              <a:t>1920</a:t>
            </a:r>
            <a:r>
              <a:rPr lang="ja-JP" altLang="ja-JP" dirty="0" smtClean="0"/>
              <a:t>年代の「成果」が、</a:t>
            </a:r>
            <a:r>
              <a:rPr lang="en-US" altLang="ja-JP" dirty="0" smtClean="0"/>
              <a:t>1930</a:t>
            </a:r>
            <a:r>
              <a:rPr lang="ja-JP" altLang="ja-JP" dirty="0" smtClean="0"/>
              <a:t>年代の事態をつくりだしたという「連続説」</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lnSpcReduction="10000"/>
          </a:bodyPr>
          <a:lstStyle/>
          <a:p>
            <a:r>
              <a:rPr lang="ja-JP" altLang="ja-JP" b="1" dirty="0" smtClean="0"/>
              <a:t>ファシズムが無理矢理に「国民」を引きずり込んだのではなく、人びとの考え方が排外主義に傾いて、「満州は自分達の領土だ」と思い、そのことをとりこむことによってファシズムが成立していく、ということ</a:t>
            </a:r>
            <a:endParaRPr lang="en-US" altLang="ja-JP" b="1" dirty="0" smtClean="0"/>
          </a:p>
          <a:p>
            <a:r>
              <a:rPr lang="ja-JP" altLang="ja-JP" b="1" dirty="0" smtClean="0"/>
              <a:t>「大正デモクラシー」の過程で成立し、人びとの意見を吸い上げるシステム（その制度化が、普選ですが）によって、戦争の時代になった</a:t>
            </a:r>
            <a:endParaRPr lang="en-US" altLang="ja-JP" b="1" dirty="0" smtClean="0"/>
          </a:p>
          <a:p>
            <a:r>
              <a:rPr lang="ja-JP" altLang="ja-JP" b="1" dirty="0" smtClean="0"/>
              <a:t>「大正デモクラシー」があったが故にファシズムに向かい、戦争の時代になった</a:t>
            </a:r>
            <a:r>
              <a:rPr lang="en-US" altLang="ja-JP" dirty="0" smtClean="0"/>
              <a:t> </a:t>
            </a:r>
            <a:endParaRPr lang="ja-JP" altLang="ja-JP" dirty="0" smtClean="0"/>
          </a:p>
          <a:p>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607047"/>
            <a:ext cx="7772400" cy="1902073"/>
          </a:xfrm>
          <a:solidFill>
            <a:schemeClr val="accent5">
              <a:lumMod val="20000"/>
              <a:lumOff val="80000"/>
            </a:schemeClr>
          </a:solidFill>
          <a:ln w="38100">
            <a:solidFill>
              <a:schemeClr val="tx1">
                <a:lumMod val="95000"/>
                <a:lumOff val="5000"/>
              </a:schemeClr>
            </a:solidFill>
          </a:ln>
        </p:spPr>
        <p:txBody>
          <a:bodyPr/>
          <a:lstStyle/>
          <a:p>
            <a:pPr algn="r"/>
            <a:r>
              <a:rPr kumimoji="1" lang="ja-JP" altLang="en-US" dirty="0" smtClean="0"/>
              <a:t>　ドイツとの</a:t>
            </a:r>
            <a:r>
              <a:rPr lang="ja-JP" altLang="en-US" dirty="0" smtClean="0"/>
              <a:t>比較</a:t>
            </a:r>
            <a:r>
              <a:rPr lang="en-US" altLang="ja-JP" dirty="0" smtClean="0"/>
              <a:t/>
            </a:r>
            <a:br>
              <a:rPr lang="en-US" altLang="ja-JP" dirty="0" smtClean="0"/>
            </a:br>
            <a:r>
              <a:rPr lang="ja-JP" altLang="en-US" dirty="0" smtClean="0"/>
              <a:t>（田中宇の解説）</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e/ef/Disputed_islands_in_East_Asia.png/450px-Disputed_islands_in_East_Asia.png">
            <a:hlinkClick r:id="rId3"/>
          </p:cNvPr>
          <p:cNvPicPr>
            <a:picLocks noChangeAspect="1" noChangeArrowheads="1"/>
          </p:cNvPicPr>
          <p:nvPr/>
        </p:nvPicPr>
        <p:blipFill>
          <a:blip r:embed="rId4" cstate="print"/>
          <a:srcRect/>
          <a:stretch>
            <a:fillRect/>
          </a:stretch>
        </p:blipFill>
        <p:spPr bwMode="auto">
          <a:xfrm>
            <a:off x="1163687" y="512068"/>
            <a:ext cx="6792689" cy="624927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第一次、第二次世界大戦</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英国が１８世紀に覇権国だったが、英国は、ドイツに負けないために第一次世界大戦を起こし、米国を引っぱり込んで何とかドイツに</a:t>
            </a:r>
            <a:r>
              <a:rPr lang="ja-JP" altLang="en-US" dirty="0" smtClean="0"/>
              <a:t>勝利</a:t>
            </a:r>
            <a:endParaRPr lang="en-US" altLang="ja-JP" dirty="0" smtClean="0"/>
          </a:p>
          <a:p>
            <a:r>
              <a:rPr lang="ja-JP" altLang="ja-JP" dirty="0" smtClean="0"/>
              <a:t>その後、ドイツがナチス政権になって再台頭を試みたので、英国は、再び米国を巻き込みつつ、ポーランドをけしかけて第二次大戦</a:t>
            </a:r>
            <a:endParaRPr lang="en-US" altLang="ja-JP" dirty="0" smtClean="0"/>
          </a:p>
          <a:p>
            <a:r>
              <a:rPr lang="ja-JP" altLang="ja-JP" dirty="0" smtClean="0"/>
              <a:t>戦後はソ連と米英がドイツを恒久分割する「刑」に処した。戦後のドイツ（西独）が、米英に忠誠を誓う意味で参加してきたのがＮＡＴＯ</a:t>
            </a:r>
            <a:endParaRPr lang="en-US" altLang="ja-JP" dirty="0" smtClean="0"/>
          </a:p>
          <a:p>
            <a:r>
              <a:rPr lang="ja-JP" altLang="ja-JP" dirty="0" smtClean="0"/>
              <a:t>米国（米英）の覇権が強い限り、ドイツが米英に刃向かうのは馬鹿げている。</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欧州統合</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lstStyle/>
          <a:p>
            <a:r>
              <a:rPr lang="ja-JP" altLang="ja-JP" dirty="0" smtClean="0"/>
              <a:t>欧州統合は、かつて米英が戦争で阻止したドイツの欧州支配を意味する。</a:t>
            </a:r>
            <a:endParaRPr lang="en-US" altLang="ja-JP" dirty="0" smtClean="0"/>
          </a:p>
          <a:p>
            <a:r>
              <a:rPr lang="ja-JP" altLang="ja-JP" dirty="0" smtClean="0"/>
              <a:t>独仏合同旅団に象徴される欧州統合は、独仏が米国に逆らって進めたことでない。</a:t>
            </a:r>
            <a:endParaRPr lang="en-US" altLang="ja-JP" dirty="0" smtClean="0"/>
          </a:p>
          <a:p>
            <a:r>
              <a:rPr lang="ja-JP" altLang="ja-JP" dirty="0" smtClean="0"/>
              <a:t>９０年前後に米ソが和解した時、欧州統合と、東西ドイツの再統合を同時に進めるようドイツ（西独）に勧めたのは、米国のレーガンやパパブッシュの共和党政権</a:t>
            </a:r>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米国内の二つの勢力</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米国には、ドイツの台頭容認勢力と、米英の単独覇権の恒久化をめざす「軍産英イスラエル複合体」が、相克的に並存。</a:t>
            </a:r>
            <a:endParaRPr lang="en-US" altLang="ja-JP" dirty="0" smtClean="0"/>
          </a:p>
          <a:p>
            <a:r>
              <a:rPr lang="ja-JP" altLang="ja-JP" dirty="0" smtClean="0"/>
              <a:t>世界は、米国覇権の衰退方向。ドイツ（や中露）が米国に刃向かって覇権を引き倒さなくても、米国の方で勝手に倒れていく。</a:t>
            </a:r>
            <a:endParaRPr lang="en-US" altLang="ja-JP" dirty="0" smtClean="0"/>
          </a:p>
          <a:p>
            <a:r>
              <a:rPr lang="ja-JP" altLang="ja-JP" dirty="0" smtClean="0"/>
              <a:t>ドイツは急いで欧州軍事統合を進めるリスクを負う必要がない。のらりくらりしていれば、米英の覇権は崩壊していく。それがドイツの戦略だろう。</a:t>
            </a:r>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独仏合同旅団の結成</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ドイツ国内では、海外派兵に対し、軍事拡大を自制してきた戦後の平和主義の国是をくつがえすものだという懸念がくすぶっている。</a:t>
            </a:r>
            <a:endParaRPr lang="en-US" altLang="ja-JP" dirty="0" smtClean="0"/>
          </a:p>
          <a:p>
            <a:r>
              <a:rPr lang="ja-JP" altLang="ja-JP" dirty="0" smtClean="0"/>
              <a:t>ドイツが軍事的な自制をやめていくことは、ドイツがフランスや他のＥＵ諸国と国家統合し、統合されたＥＵが、米国の世界支配体制から脱却し、米覇権衰退と多極化に適合し、世界の極の一つになっていくことを意味している。</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東アジア安保体制</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北</a:t>
            </a:r>
            <a:r>
              <a:rPr lang="ja-JP" altLang="en-US" dirty="0" smtClean="0"/>
              <a:t>朝鮮の</a:t>
            </a:r>
            <a:r>
              <a:rPr lang="ja-JP" altLang="ja-JP" dirty="0" smtClean="0"/>
              <a:t>核廃棄、在韓米軍撤退後に、東アジアに対米従属型でなく自立型の地域安全保障の体制を作ろうとする構想。</a:t>
            </a:r>
            <a:endParaRPr lang="en-US" altLang="ja-JP" dirty="0" smtClean="0"/>
          </a:p>
          <a:p>
            <a:r>
              <a:rPr lang="ja-JP" altLang="ja-JP" dirty="0" smtClean="0"/>
              <a:t>この自立型の東アジア安保体制は、ＥＵ統合などと並ぶ、多極化対応策</a:t>
            </a:r>
            <a:endParaRPr lang="en-US" altLang="ja-JP" dirty="0" smtClean="0"/>
          </a:p>
          <a:p>
            <a:r>
              <a:rPr lang="ja-JP" altLang="ja-JP" dirty="0" smtClean="0"/>
              <a:t>「日韓の安保協調関係の強化」も、独仏合同旅団の結成に匹敵</a:t>
            </a:r>
            <a:endParaRPr lang="en-US" altLang="ja-JP" dirty="0" smtClean="0"/>
          </a:p>
          <a:p>
            <a:r>
              <a:rPr lang="ja-JP" altLang="ja-JP" dirty="0" smtClean="0"/>
              <a:t>日本と中韓の関係が決定的に悪化し、実現から遠ざかっている。</a:t>
            </a:r>
            <a:endParaRPr lang="en-US" altLang="ja-JP" dirty="0" smtClean="0"/>
          </a:p>
          <a:p>
            <a:r>
              <a:rPr lang="ja-JP" altLang="ja-JP" dirty="0" smtClean="0"/>
              <a:t>ドイツは、米国の衰退に合わせて自立していこうとしているが、日本は、米国の衰退に目もくれず、対米従属に固執している。</a:t>
            </a:r>
          </a:p>
          <a:p>
            <a:endParaRPr lang="ja-JP" altLang="ja-JP" dirty="0" smtClean="0"/>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戦勝国史観の受け入れ</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敗戦国が大国にな</a:t>
            </a:r>
            <a:r>
              <a:rPr lang="ja-JP" altLang="en-US" dirty="0" smtClean="0"/>
              <a:t>るには</a:t>
            </a:r>
            <a:r>
              <a:rPr lang="ja-JP" altLang="ja-JP" dirty="0" smtClean="0"/>
              <a:t>、濡れ衣であっても、東京裁判史観やホロコーストの「罪」を受け入れるしかない。</a:t>
            </a:r>
          </a:p>
          <a:p>
            <a:r>
              <a:rPr lang="ja-JP" altLang="ja-JP" dirty="0" smtClean="0"/>
              <a:t>戦勝国が「史実」だと言ったことが「史実」。それが今の国際政治。</a:t>
            </a:r>
            <a:endParaRPr lang="en-US" altLang="ja-JP" dirty="0" smtClean="0"/>
          </a:p>
          <a:p>
            <a:r>
              <a:rPr lang="ja-JP" altLang="ja-JP" dirty="0" smtClean="0"/>
              <a:t>その点、ドイツは賢い。国家として、戦勝国が決めた「史実」を受け入れ、</a:t>
            </a:r>
            <a:r>
              <a:rPr lang="ja-JP" altLang="en-US" dirty="0" smtClean="0"/>
              <a:t>仏</a:t>
            </a:r>
            <a:r>
              <a:rPr lang="ja-JP" altLang="ja-JP" dirty="0" smtClean="0"/>
              <a:t>との国家統合、つまり独仏が二度と戦争できないように統合してしまうことまでやって、再びドイツが欧州の中心で、世界の極の一つである状態へと向かっている。</a:t>
            </a:r>
          </a:p>
          <a:p>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靖国問題への対応</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ドイツ人の中には、ホロコーストなど戦勝国史観を濡れ衣と思っている者が多いようだが、民間の個人がどう考えていようが、国家として戦勝国史観を受け入れていれば、国際政治的には良い</a:t>
            </a:r>
            <a:endParaRPr lang="en-US" altLang="ja-JP" dirty="0" smtClean="0"/>
          </a:p>
          <a:p>
            <a:r>
              <a:rPr lang="ja-JP" altLang="ja-JP" dirty="0" smtClean="0"/>
              <a:t>日本が再び大国になろうとするなら、国家として、戦勝国史観を受け入れ続けるしかない</a:t>
            </a:r>
            <a:endParaRPr lang="en-US" altLang="ja-JP" dirty="0" smtClean="0"/>
          </a:p>
          <a:p>
            <a:r>
              <a:rPr lang="ja-JP" altLang="ja-JP" dirty="0" smtClean="0"/>
              <a:t>戦勝国史観の受け入れ拒否を、いまさら蒸し返して表明しているのは、国際政治的に、愚策</a:t>
            </a:r>
            <a:endParaRPr lang="en-US" altLang="ja-JP" dirty="0" smtClean="0"/>
          </a:p>
          <a:p>
            <a:r>
              <a:rPr lang="ja-JP" altLang="ja-JP" dirty="0" smtClean="0"/>
              <a:t>戦勝国史観拒否は、日本を弱いままにして、対米従属以外の道をとれないようにするための、対米従属派の策であるともいえる</a:t>
            </a:r>
          </a:p>
          <a:p>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2823071"/>
            <a:ext cx="7772400" cy="1470025"/>
          </a:xfrm>
          <a:solidFill>
            <a:schemeClr val="accent1">
              <a:lumMod val="20000"/>
              <a:lumOff val="80000"/>
            </a:schemeClr>
          </a:solidFill>
          <a:ln w="38100">
            <a:solidFill>
              <a:schemeClr val="tx1"/>
            </a:solidFill>
          </a:ln>
        </p:spPr>
        <p:txBody>
          <a:bodyPr/>
          <a:lstStyle/>
          <a:p>
            <a:pPr algn="l"/>
            <a:r>
              <a:rPr kumimoji="1" lang="ja-JP" altLang="en-US" dirty="0" smtClean="0"/>
              <a:t>江戸時代の安全保障策</a:t>
            </a:r>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lumMod val="95000"/>
                <a:lumOff val="5000"/>
              </a:schemeClr>
            </a:solidFill>
          </a:ln>
        </p:spPr>
        <p:txBody>
          <a:bodyPr/>
          <a:lstStyle/>
          <a:p>
            <a:r>
              <a:rPr kumimoji="1" lang="ja-JP" altLang="en-US" dirty="0" smtClean="0"/>
              <a:t>鎖国政策？</a:t>
            </a:r>
            <a:endParaRPr kumimoji="1" lang="ja-JP" altLang="en-US" dirty="0"/>
          </a:p>
        </p:txBody>
      </p:sp>
      <p:sp>
        <p:nvSpPr>
          <p:cNvPr id="3" name="コンテンツ プレースホルダ 2"/>
          <p:cNvSpPr>
            <a:spLocks noGrp="1"/>
          </p:cNvSpPr>
          <p:nvPr>
            <p:ph idx="1"/>
          </p:nvPr>
        </p:nvSpPr>
        <p:spPr>
          <a:xfrm>
            <a:off x="251520" y="1340768"/>
            <a:ext cx="8892480" cy="5760640"/>
          </a:xfrm>
        </p:spPr>
        <p:txBody>
          <a:bodyPr>
            <a:normAutofit fontScale="85000" lnSpcReduction="10000"/>
          </a:bodyPr>
          <a:lstStyle/>
          <a:p>
            <a:r>
              <a:rPr lang="ja-JP" altLang="ja-JP" dirty="0" smtClean="0"/>
              <a:t>江戸幕府が日本人の海外交通を禁止し、外交・貿易を制限した対外政策。李氏朝鮮</a:t>
            </a:r>
            <a:r>
              <a:rPr lang="ja-JP" altLang="en-US" dirty="0" smtClean="0"/>
              <a:t>・</a:t>
            </a:r>
            <a:r>
              <a:rPr lang="ja-JP" altLang="ja-JP" dirty="0" smtClean="0"/>
              <a:t>琉球王国とは通信関係、中国（明朝と清朝）及びオランダとの間に通商関係があった。</a:t>
            </a:r>
            <a:endParaRPr lang="en-US" altLang="ja-JP" dirty="0" smtClean="0"/>
          </a:p>
          <a:p>
            <a:r>
              <a:rPr lang="ja-JP" altLang="ja-JP" dirty="0" smtClean="0"/>
              <a:t>鎖国というとオランダとの貿易が取り上げられるが、実際には幕府が認めていたオランダとの貿易額は中国の半分</a:t>
            </a:r>
          </a:p>
          <a:p>
            <a:r>
              <a:rPr lang="ja-JP" altLang="ja-JP" dirty="0" smtClean="0"/>
              <a:t>1639年南蛮船入港禁止、1854年日米和親条約締結期間</a:t>
            </a:r>
            <a:endParaRPr lang="en-US" altLang="ja-JP" dirty="0" smtClean="0"/>
          </a:p>
          <a:p>
            <a:r>
              <a:rPr lang="ja-JP" altLang="ja-JP" b="1" dirty="0" smtClean="0">
                <a:solidFill>
                  <a:srgbClr val="FF0000"/>
                </a:solidFill>
              </a:rPr>
              <a:t>鎖国という用語が広く使われるようになったのは明治以降</a:t>
            </a:r>
            <a:r>
              <a:rPr lang="ja-JP" altLang="ja-JP" dirty="0" smtClean="0"/>
              <a:t>のことであり、近年では制度としての鎖国は無かったとする見方が主流</a:t>
            </a:r>
          </a:p>
          <a:p>
            <a:r>
              <a:rPr lang="ja-JP" altLang="ja-JP" dirty="0" smtClean="0"/>
              <a:t>海外との交流・貿易を制限する政策は江戸時代の日本だけにみられた政策ではなく、同時代の東北アジア諸国でも「海禁政策」</a:t>
            </a:r>
            <a:r>
              <a:rPr lang="ja-JP" altLang="en-US" dirty="0" smtClean="0"/>
              <a:t>採用</a:t>
            </a:r>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a:solidFill>
              <a:schemeClr val="tx1"/>
            </a:solidFill>
          </a:ln>
        </p:spPr>
        <p:txBody>
          <a:bodyPr/>
          <a:lstStyle/>
          <a:p>
            <a:r>
              <a:rPr lang="ja-JP" altLang="en-US" dirty="0" smtClean="0"/>
              <a:t>「鎖国」と植民地化</a:t>
            </a:r>
            <a:r>
              <a:rPr lang="ja-JP" altLang="en-US" dirty="0"/>
              <a:t>　</a:t>
            </a:r>
          </a:p>
        </p:txBody>
      </p:sp>
      <p:sp>
        <p:nvSpPr>
          <p:cNvPr id="21507" name="Rectangle 3"/>
          <p:cNvSpPr>
            <a:spLocks noGrp="1" noChangeArrowheads="1"/>
          </p:cNvSpPr>
          <p:nvPr>
            <p:ph type="body" idx="1"/>
          </p:nvPr>
        </p:nvSpPr>
        <p:spPr/>
        <p:txBody>
          <a:bodyPr/>
          <a:lstStyle/>
          <a:p>
            <a:pPr>
              <a:lnSpc>
                <a:spcPct val="90000"/>
              </a:lnSpc>
            </a:pPr>
            <a:r>
              <a:rPr lang="ja-JP" altLang="en-US" sz="2800"/>
              <a:t>１６３５年から２２４年間　１８５９年函館横浜開港　事実上の鎖国解除　</a:t>
            </a:r>
          </a:p>
          <a:p>
            <a:pPr>
              <a:lnSpc>
                <a:spcPct val="90000"/>
              </a:lnSpc>
            </a:pPr>
            <a:r>
              <a:rPr lang="ja-JP" altLang="en-US" sz="2800"/>
              <a:t>「鎖国」は日本だけにみられた政策ではなく、同時代の東アジア諸国においても「海禁政策」が採られた。現代の歴史学においては、「鎖国」ではなく、東アジア史を視野に入れてこの「海禁政策」という用語を使う傾向も一部でみられる。　海禁　中国　朝貢貿易　　イスラム　商業優先</a:t>
            </a:r>
          </a:p>
          <a:p>
            <a:pPr>
              <a:lnSpc>
                <a:spcPct val="90000"/>
              </a:lnSpc>
            </a:pPr>
            <a:r>
              <a:rPr lang="ja-JP" altLang="en-US" sz="2800"/>
              <a:t>鎖国という言葉は、江戸時代の蘭学者である志筑忠雄が「鎖国論」においてはじめて使用する。　</a:t>
            </a:r>
          </a:p>
          <a:p>
            <a:pPr>
              <a:lnSpc>
                <a:spcPct val="90000"/>
              </a:lnSpc>
            </a:pPr>
            <a:endParaRPr lang="en-US" altLang="ja-JP"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accent1"/>
            </a:solidFill>
          </a:ln>
        </p:spPr>
        <p:txBody>
          <a:bodyPr/>
          <a:lstStyle/>
          <a:p>
            <a:r>
              <a:rPr lang="ja-JP" altLang="en-US" dirty="0" smtClean="0"/>
              <a:t>北方領土</a:t>
            </a:r>
            <a:endParaRPr kumimoji="1" lang="ja-JP" altLang="en-US" dirty="0"/>
          </a:p>
        </p:txBody>
      </p:sp>
      <p:sp>
        <p:nvSpPr>
          <p:cNvPr id="3" name="コンテンツ プレースホルダ 2"/>
          <p:cNvSpPr>
            <a:spLocks noGrp="1"/>
          </p:cNvSpPr>
          <p:nvPr>
            <p:ph idx="1"/>
          </p:nvPr>
        </p:nvSpPr>
        <p:spPr>
          <a:xfrm>
            <a:off x="179512" y="1484784"/>
            <a:ext cx="8784976" cy="5257800"/>
          </a:xfrm>
        </p:spPr>
        <p:txBody>
          <a:bodyPr>
            <a:normAutofit/>
          </a:bodyPr>
          <a:lstStyle/>
          <a:p>
            <a:r>
              <a:rPr kumimoji="1" lang="ja-JP" altLang="en-US" dirty="0" smtClean="0"/>
              <a:t>ヤルタ会談密約　</a:t>
            </a:r>
            <a:r>
              <a:rPr kumimoji="1" lang="ja-JP" altLang="en-US" dirty="0" smtClean="0">
                <a:solidFill>
                  <a:srgbClr val="FF0000"/>
                </a:solidFill>
              </a:rPr>
              <a:t>ソ連参戦見返り</a:t>
            </a:r>
            <a:r>
              <a:rPr kumimoji="1" lang="ja-JP" altLang="en-US" dirty="0" smtClean="0"/>
              <a:t>に千島引き渡しを約束</a:t>
            </a:r>
            <a:endParaRPr kumimoji="1" lang="en-US" altLang="ja-JP" dirty="0" smtClean="0"/>
          </a:p>
          <a:p>
            <a:r>
              <a:rPr lang="ja-JP" altLang="en-US" dirty="0" smtClean="0"/>
              <a:t>サンフランシスコ平和条約で千島列島放棄。国後・択捉が含まれると講和会議、国会答弁</a:t>
            </a:r>
            <a:endParaRPr lang="en-US" altLang="ja-JP" dirty="0" smtClean="0"/>
          </a:p>
          <a:p>
            <a:r>
              <a:rPr lang="ja-JP" altLang="en-US" dirty="0" smtClean="0"/>
              <a:t>ロシアは日本の無条件降伏後、</a:t>
            </a:r>
            <a:r>
              <a:rPr lang="ja-JP" altLang="en-US" dirty="0" smtClean="0">
                <a:solidFill>
                  <a:srgbClr val="FF0000"/>
                </a:solidFill>
              </a:rPr>
              <a:t>歯舞・色丹を武力占領</a:t>
            </a:r>
            <a:endParaRPr lang="en-US" altLang="ja-JP" dirty="0" smtClean="0">
              <a:solidFill>
                <a:srgbClr val="FF0000"/>
              </a:solidFill>
            </a:endParaRPr>
          </a:p>
          <a:p>
            <a:r>
              <a:rPr lang="ja-JP" altLang="en-US" dirty="0" smtClean="0"/>
              <a:t>関税法「当分の間、北方四島を外国とみなす」</a:t>
            </a:r>
            <a:endParaRPr lang="en-US" altLang="ja-JP" dirty="0" smtClean="0"/>
          </a:p>
          <a:p>
            <a:r>
              <a:rPr lang="ja-JP" altLang="en-US" dirty="0" smtClean="0"/>
              <a:t>入管法では四島在住のロシア人は日本に入国しても密入国にならない</a:t>
            </a:r>
            <a:endParaRPr lang="en-US" altLang="ja-JP"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332656"/>
            <a:ext cx="8229600" cy="6308725"/>
          </a:xfrm>
        </p:spPr>
        <p:txBody>
          <a:bodyPr>
            <a:normAutofit/>
          </a:bodyPr>
          <a:lstStyle/>
          <a:p>
            <a:r>
              <a:rPr lang="ja-JP" altLang="en-US" dirty="0" smtClean="0"/>
              <a:t>大航海</a:t>
            </a:r>
            <a:r>
              <a:rPr lang="ja-JP" altLang="en-US" dirty="0"/>
              <a:t>時代を経て強力な海洋技術を身につけた西欧諸国に対して対等に渡り合える力は当時のアジアには</a:t>
            </a:r>
            <a:r>
              <a:rPr lang="ja-JP" altLang="en-US" dirty="0" smtClean="0"/>
              <a:t>なく、</a:t>
            </a:r>
            <a:r>
              <a:rPr lang="ja-JP" altLang="en-US" dirty="0"/>
              <a:t>鎖国をして海外勢力を排除する努力をしなかった場合、東南アジア同様に西欧の植民地となった可能性もある</a:t>
            </a:r>
            <a:r>
              <a:rPr lang="ja-JP" altLang="en-US" dirty="0" smtClean="0"/>
              <a:t>。</a:t>
            </a:r>
            <a:endParaRPr lang="en-US" altLang="ja-JP" dirty="0" smtClean="0"/>
          </a:p>
          <a:p>
            <a:r>
              <a:rPr lang="ja-JP" altLang="en-US" dirty="0" smtClean="0"/>
              <a:t>後進</a:t>
            </a:r>
            <a:r>
              <a:rPr lang="ja-JP" altLang="en-US" dirty="0"/>
              <a:t>地域ができる精一杯の抵抗ではなかったかと言う同情的な意見も</a:t>
            </a:r>
            <a:r>
              <a:rPr lang="ja-JP" altLang="en-US" dirty="0" smtClean="0"/>
              <a:t>あるが、そもそも</a:t>
            </a:r>
            <a:r>
              <a:rPr lang="ja-JP" altLang="en-US" dirty="0"/>
              <a:t>欧州諸国に植民する気があったのならば、「鎖国」していようが大した意味はなく、武力衝突と</a:t>
            </a:r>
            <a:r>
              <a:rPr lang="ja-JP" altLang="en-US" dirty="0" smtClean="0"/>
              <a:t>なった</a:t>
            </a:r>
            <a:endParaRPr lang="en-US" altLang="ja-JP" dirty="0" smtClean="0"/>
          </a:p>
          <a:p>
            <a:r>
              <a:rPr lang="ja-JP" altLang="en-US" dirty="0" smtClean="0">
                <a:solidFill>
                  <a:srgbClr val="FF0000"/>
                </a:solidFill>
              </a:rPr>
              <a:t>鎖国</a:t>
            </a:r>
            <a:r>
              <a:rPr lang="ja-JP" altLang="en-US" dirty="0">
                <a:solidFill>
                  <a:srgbClr val="FF0000"/>
                </a:solidFill>
              </a:rPr>
              <a:t>を西欧の植民地とならなかった要因とするには、根拠が</a:t>
            </a:r>
            <a:r>
              <a:rPr lang="ja-JP" altLang="en-US" dirty="0" smtClean="0">
                <a:solidFill>
                  <a:srgbClr val="FF0000"/>
                </a:solidFill>
              </a:rPr>
              <a:t>脆弱</a:t>
            </a:r>
            <a:endParaRPr lang="ja-JP" altLang="en-US"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484784"/>
            <a:ext cx="8229600" cy="5112866"/>
          </a:xfrm>
        </p:spPr>
        <p:txBody>
          <a:bodyPr>
            <a:normAutofit/>
          </a:bodyPr>
          <a:lstStyle/>
          <a:p>
            <a:r>
              <a:rPr lang="en-US" altLang="ja-JP" sz="2800" dirty="0" smtClean="0"/>
              <a:t>18</a:t>
            </a:r>
            <a:r>
              <a:rPr lang="ja-JP" altLang="en-US" sz="2800" dirty="0"/>
              <a:t>世紀以降の蘭学</a:t>
            </a:r>
            <a:r>
              <a:rPr lang="ja-JP" altLang="en-US" sz="2800" dirty="0" smtClean="0"/>
              <a:t>流行、</a:t>
            </a:r>
            <a:r>
              <a:rPr lang="ja-JP" altLang="en-US" sz="2800" dirty="0"/>
              <a:t>植民地にならなかったアジア諸国でこれだけヨーロッパの学問が広まった国はない。</a:t>
            </a:r>
          </a:p>
          <a:p>
            <a:r>
              <a:rPr lang="ja-JP" altLang="en-US" sz="2800" dirty="0"/>
              <a:t>中国では北京にキリスト教宣教師団が滞在していたが、中国人の</a:t>
            </a:r>
            <a:r>
              <a:rPr lang="ja-JP" altLang="en-US" sz="2800" dirty="0">
                <a:solidFill>
                  <a:srgbClr val="FF0000"/>
                </a:solidFill>
              </a:rPr>
              <a:t>華夷思想</a:t>
            </a:r>
            <a:r>
              <a:rPr lang="ja-JP" altLang="en-US" sz="2800" dirty="0"/>
              <a:t>からか専ら宣教師が中国語を習得し、</a:t>
            </a:r>
            <a:r>
              <a:rPr lang="ja-JP" altLang="en-US" sz="2800" dirty="0">
                <a:solidFill>
                  <a:srgbClr val="FF0000"/>
                </a:solidFill>
              </a:rPr>
              <a:t>中国人がヨーロッパの言語を学習することは少なかった</a:t>
            </a:r>
            <a:r>
              <a:rPr lang="ja-JP" altLang="en-US" sz="2800" dirty="0" smtClean="0"/>
              <a:t>。</a:t>
            </a:r>
            <a:endParaRPr lang="ja-JP" altLang="en-US" sz="2800" dirty="0"/>
          </a:p>
          <a:p>
            <a:r>
              <a:rPr lang="ja-JP" altLang="en-US" sz="2800" dirty="0" smtClean="0"/>
              <a:t>日本は</a:t>
            </a:r>
            <a:r>
              <a:rPr lang="ja-JP" altLang="en-US" sz="2800" dirty="0" smtClean="0">
                <a:solidFill>
                  <a:srgbClr val="FF0000"/>
                </a:solidFill>
              </a:rPr>
              <a:t>「鎖国」</a:t>
            </a:r>
            <a:r>
              <a:rPr lang="ja-JP" altLang="en-US" sz="2800" dirty="0" smtClean="0"/>
              <a:t>とはいえ、</a:t>
            </a:r>
            <a:r>
              <a:rPr lang="ja-JP" altLang="en-US" sz="2800" dirty="0">
                <a:solidFill>
                  <a:srgbClr val="FF0000"/>
                </a:solidFill>
              </a:rPr>
              <a:t>キリスト教以外</a:t>
            </a:r>
            <a:r>
              <a:rPr lang="ja-JP" altLang="en-US" sz="2800" dirty="0"/>
              <a:t>はオランダ語を通じて自由に諸外国の情勢や最新の学問を研究できた。これが幕末の開国以後日本が急速に自主的な近代化を達成しえた基盤の</a:t>
            </a:r>
            <a:r>
              <a:rPr lang="ja-JP" altLang="en-US" sz="2800" dirty="0" smtClean="0"/>
              <a:t>ひとつ</a:t>
            </a:r>
            <a:endParaRPr lang="ja-JP" altLang="en-US" sz="2800" dirty="0"/>
          </a:p>
          <a:p>
            <a:endParaRPr lang="en-US" altLang="ja-JP" sz="2800" dirty="0"/>
          </a:p>
        </p:txBody>
      </p:sp>
      <p:sp>
        <p:nvSpPr>
          <p:cNvPr id="3" name="Rectangle 2"/>
          <p:cNvSpPr>
            <a:spLocks noGrp="1" noChangeArrowheads="1"/>
          </p:cNvSpPr>
          <p:nvPr>
            <p:ph type="title"/>
          </p:nvPr>
        </p:nvSpPr>
        <p:spPr>
          <a:xfrm>
            <a:off x="457200" y="274638"/>
            <a:ext cx="8229600" cy="1143000"/>
          </a:xfrm>
          <a:ln>
            <a:solidFill>
              <a:schemeClr val="tx1"/>
            </a:solidFill>
          </a:ln>
        </p:spPr>
        <p:txBody>
          <a:bodyPr>
            <a:normAutofit/>
          </a:bodyPr>
          <a:lstStyle/>
          <a:p>
            <a:r>
              <a:rPr lang="ja-JP" altLang="en-US" dirty="0" smtClean="0"/>
              <a:t>「鎖国」と外国文化の受け入れ</a:t>
            </a:r>
            <a:r>
              <a:rPr lang="ja-JP" alt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94468" y="1844824"/>
            <a:ext cx="8281988" cy="4392488"/>
          </a:xfrm>
        </p:spPr>
        <p:txBody>
          <a:bodyPr>
            <a:normAutofit/>
          </a:bodyPr>
          <a:lstStyle/>
          <a:p>
            <a:r>
              <a:rPr lang="ja-JP" altLang="en-US" dirty="0" smtClean="0"/>
              <a:t>平和</a:t>
            </a:r>
            <a:r>
              <a:rPr lang="ja-JP" altLang="en-US" dirty="0"/>
              <a:t>が長く続き、国内が一体化すると共に産業や金融も</a:t>
            </a:r>
            <a:r>
              <a:rPr lang="ja-JP" altLang="en-US" dirty="0" smtClean="0"/>
              <a:t>発達、近代化</a:t>
            </a:r>
            <a:r>
              <a:rPr lang="ja-JP" altLang="en-US" dirty="0"/>
              <a:t>の</a:t>
            </a:r>
            <a:r>
              <a:rPr lang="ja-JP" altLang="en-US" dirty="0" smtClean="0"/>
              <a:t>基盤</a:t>
            </a:r>
            <a:endParaRPr lang="en-US" altLang="ja-JP" dirty="0" smtClean="0"/>
          </a:p>
          <a:p>
            <a:r>
              <a:rPr lang="ja-JP" altLang="en-US" dirty="0" smtClean="0"/>
              <a:t>日本</a:t>
            </a:r>
            <a:r>
              <a:rPr lang="ja-JP" altLang="en-US" dirty="0"/>
              <a:t>文化</a:t>
            </a:r>
            <a:r>
              <a:rPr lang="ja-JP" altLang="en-US" dirty="0" smtClean="0"/>
              <a:t>の多く</a:t>
            </a:r>
            <a:r>
              <a:rPr lang="ja-JP" altLang="en-US" dirty="0"/>
              <a:t>の部分 （俳句、園芸近世邦楽、文楽、歌舞伎、浮世絵、根付、日本料理、和菓子、陶磁器、漆芸、服飾など）が、この時期に生まれ、あるいは発展、</a:t>
            </a:r>
            <a:r>
              <a:rPr lang="ja-JP" altLang="en-US" dirty="0" smtClean="0"/>
              <a:t>確立</a:t>
            </a:r>
            <a:endParaRPr lang="ja-JP" altLang="en-US" dirty="0"/>
          </a:p>
          <a:p>
            <a:r>
              <a:rPr lang="en-US" altLang="ja-JP" dirty="0"/>
              <a:t>1</a:t>
            </a:r>
            <a:r>
              <a:rPr lang="ja-JP" altLang="en-US" dirty="0"/>
              <a:t>８世紀後半の飢饉　各藩の政策により名産品が生み出される</a:t>
            </a:r>
          </a:p>
        </p:txBody>
      </p:sp>
      <p:sp>
        <p:nvSpPr>
          <p:cNvPr id="3" name="Rectangle 2"/>
          <p:cNvSpPr>
            <a:spLocks noGrp="1" noChangeArrowheads="1"/>
          </p:cNvSpPr>
          <p:nvPr>
            <p:ph type="title"/>
          </p:nvPr>
        </p:nvSpPr>
        <p:spPr>
          <a:xfrm>
            <a:off x="457200" y="274638"/>
            <a:ext cx="8229600" cy="1143000"/>
          </a:xfrm>
          <a:ln>
            <a:solidFill>
              <a:schemeClr val="tx1"/>
            </a:solidFill>
          </a:ln>
        </p:spPr>
        <p:txBody>
          <a:bodyPr/>
          <a:lstStyle/>
          <a:p>
            <a:r>
              <a:rPr lang="ja-JP" altLang="en-US" dirty="0" smtClean="0"/>
              <a:t>「鎖国」と日本文化</a:t>
            </a:r>
            <a:r>
              <a:rPr lang="ja-JP" altLang="en-US"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12700">
            <a:solidFill>
              <a:schemeClr val="tx1"/>
            </a:solidFill>
          </a:ln>
        </p:spPr>
        <p:txBody>
          <a:bodyPr/>
          <a:lstStyle/>
          <a:p>
            <a:pPr algn="l"/>
            <a:r>
              <a:rPr kumimoji="1" lang="ja-JP" altLang="en-US" dirty="0" smtClean="0"/>
              <a:t>沖縄問題と基地</a:t>
            </a:r>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安全保障と</a:t>
            </a:r>
            <a:r>
              <a:rPr kumimoji="1" lang="ja-JP" altLang="en-US" dirty="0" smtClean="0"/>
              <a:t>基地問題</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都市とは防衛からスタート</a:t>
            </a:r>
            <a:endParaRPr lang="en-US" altLang="ja-JP" dirty="0" smtClean="0"/>
          </a:p>
          <a:p>
            <a:r>
              <a:rPr lang="ja-JP" altLang="en-US" dirty="0" smtClean="0"/>
              <a:t>周辺は城壁で囲まれていた。</a:t>
            </a:r>
            <a:endParaRPr lang="en-US" altLang="ja-JP" dirty="0" smtClean="0"/>
          </a:p>
          <a:p>
            <a:r>
              <a:rPr lang="ja-JP" altLang="en-US" dirty="0" smtClean="0"/>
              <a:t>観光の語源　「国」の光を見る、の国は都市</a:t>
            </a:r>
            <a:endParaRPr lang="en-US" altLang="ja-JP" dirty="0" smtClean="0"/>
          </a:p>
          <a:p>
            <a:r>
              <a:rPr lang="ja-JP" altLang="en-US" dirty="0" smtClean="0"/>
              <a:t>東京も基地問題からスタートし、現在でも存在（横田）</a:t>
            </a:r>
            <a:endParaRPr lang="en-US" altLang="ja-JP" dirty="0" smtClean="0"/>
          </a:p>
          <a:p>
            <a:r>
              <a:rPr lang="ja-JP" altLang="en-US" dirty="0" smtClean="0"/>
              <a:t>空域という問題　　新幹線との競争</a:t>
            </a:r>
            <a:endParaRPr lang="en-US" altLang="ja-JP" dirty="0" smtClean="0"/>
          </a:p>
          <a:p>
            <a:r>
              <a:rPr lang="ja-JP" altLang="en-US" dirty="0" smtClean="0"/>
              <a:t>沖縄、尖閣問題のとらえ方・・・米中関係</a:t>
            </a:r>
            <a:endParaRPr lang="en-US" altLang="ja-JP" dirty="0" smtClean="0"/>
          </a:p>
          <a:p>
            <a:endParaRPr lang="en-US" altLang="ja-JP" dirty="0" smtClean="0"/>
          </a:p>
          <a:p>
            <a:endParaRPr lang="en-US" altLang="ja-JP"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沖縄の歴史</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20000"/>
          </a:bodyPr>
          <a:lstStyle/>
          <a:p>
            <a:r>
              <a:rPr lang="en-US" altLang="ja-JP" dirty="0" smtClean="0"/>
              <a:t>1854</a:t>
            </a:r>
            <a:r>
              <a:rPr lang="ja-JP" altLang="ja-JP" dirty="0" smtClean="0"/>
              <a:t>年の琉米条約、</a:t>
            </a:r>
            <a:r>
              <a:rPr lang="en-US" altLang="ja-JP" dirty="0" smtClean="0"/>
              <a:t>55</a:t>
            </a:r>
            <a:r>
              <a:rPr lang="ja-JP" altLang="ja-JP" dirty="0" smtClean="0"/>
              <a:t>年琉仏条約、</a:t>
            </a:r>
            <a:r>
              <a:rPr lang="en-US" altLang="ja-JP" dirty="0" smtClean="0"/>
              <a:t>59</a:t>
            </a:r>
            <a:r>
              <a:rPr lang="ja-JP" altLang="ja-JP" dirty="0" smtClean="0"/>
              <a:t>年琉蘭条約を締結した琉球は一つの主権国家として国際的に認知</a:t>
            </a:r>
            <a:endParaRPr lang="en-US" altLang="ja-JP" dirty="0" smtClean="0"/>
          </a:p>
          <a:p>
            <a:r>
              <a:rPr lang="ja-JP" altLang="ja-JP" dirty="0" smtClean="0"/>
              <a:t>日清は</a:t>
            </a:r>
            <a:r>
              <a:rPr lang="en-US" altLang="ja-JP" dirty="0" smtClean="0"/>
              <a:t>1880</a:t>
            </a:r>
            <a:r>
              <a:rPr lang="ja-JP" altLang="ja-JP" dirty="0" smtClean="0"/>
              <a:t>年沖縄本島以北を日本領、宮古八重山を清国領とする「</a:t>
            </a:r>
            <a:r>
              <a:rPr lang="ja-JP" altLang="ja-JP" dirty="0" smtClean="0">
                <a:solidFill>
                  <a:srgbClr val="FF0000"/>
                </a:solidFill>
              </a:rPr>
              <a:t>琉球分割条約</a:t>
            </a:r>
            <a:r>
              <a:rPr lang="ja-JP" altLang="ja-JP" dirty="0" smtClean="0"/>
              <a:t>」に合したが、調印されず廃案　在清琉球人の調印阻止運動</a:t>
            </a:r>
          </a:p>
          <a:p>
            <a:r>
              <a:rPr lang="ja-JP" altLang="ja-JP" dirty="0" smtClean="0"/>
              <a:t>松島泰勝氏</a:t>
            </a:r>
            <a:r>
              <a:rPr lang="ja-JP" altLang="en-US" dirty="0" smtClean="0"/>
              <a:t>によれば、</a:t>
            </a:r>
            <a:r>
              <a:rPr lang="en-US" altLang="ja-JP" dirty="0" smtClean="0"/>
              <a:t>1972</a:t>
            </a:r>
            <a:r>
              <a:rPr lang="ja-JP" altLang="ja-JP" dirty="0" smtClean="0"/>
              <a:t>年当時の自らの教師からの島言葉撲滅、日本語体得経験を「方言札」をかけて罰を与えた　</a:t>
            </a:r>
            <a:endParaRPr lang="en-US" altLang="ja-JP" dirty="0" smtClean="0"/>
          </a:p>
          <a:p>
            <a:r>
              <a:rPr lang="ja-JP" altLang="ja-JP" dirty="0" smtClean="0"/>
              <a:t>戦前でもみられたとするが、認識は異なる。明治政府の国民国家　教育は公権力により強制の側面がある証</a:t>
            </a:r>
            <a:r>
              <a:rPr lang="en-US" altLang="ja-JP" dirty="0" smtClean="0"/>
              <a:t> </a:t>
            </a:r>
            <a:endParaRPr lang="ja-JP" altLang="ja-JP"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住民投票</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憲法</a:t>
            </a:r>
            <a:r>
              <a:rPr lang="en-US" altLang="ja-JP" dirty="0" smtClean="0"/>
              <a:t>95</a:t>
            </a:r>
            <a:r>
              <a:rPr lang="ja-JP" altLang="ja-JP" dirty="0" smtClean="0"/>
              <a:t>条</a:t>
            </a:r>
            <a:r>
              <a:rPr lang="ja-JP" altLang="en-US" dirty="0" smtClean="0"/>
              <a:t>は</a:t>
            </a:r>
            <a:r>
              <a:rPr lang="ja-JP" altLang="ja-JP" dirty="0" smtClean="0"/>
              <a:t>地域特別立法</a:t>
            </a:r>
            <a:r>
              <a:rPr lang="ja-JP" altLang="en-US" dirty="0" smtClean="0"/>
              <a:t>制定には</a:t>
            </a:r>
            <a:r>
              <a:rPr lang="ja-JP" altLang="ja-JP" dirty="0" smtClean="0"/>
              <a:t>地方公共団体の住民投票</a:t>
            </a:r>
            <a:r>
              <a:rPr lang="ja-JP" altLang="en-US" dirty="0" smtClean="0"/>
              <a:t>を規定するも</a:t>
            </a:r>
            <a:r>
              <a:rPr lang="ja-JP" altLang="ja-JP" dirty="0" smtClean="0"/>
              <a:t>沖縄返還時</a:t>
            </a:r>
            <a:r>
              <a:rPr lang="ja-JP" altLang="en-US" dirty="0" smtClean="0"/>
              <a:t>には実施</a:t>
            </a:r>
            <a:r>
              <a:rPr lang="ja-JP" altLang="ja-JP" dirty="0" smtClean="0"/>
              <a:t>され</a:t>
            </a:r>
            <a:r>
              <a:rPr lang="ja-JP" altLang="en-US" dirty="0" smtClean="0"/>
              <a:t>ず</a:t>
            </a:r>
            <a:endParaRPr lang="ja-JP" altLang="ja-JP" dirty="0" smtClean="0"/>
          </a:p>
          <a:p>
            <a:r>
              <a:rPr lang="ja-JP" altLang="ja-JP" dirty="0" smtClean="0"/>
              <a:t>増田寛也　</a:t>
            </a:r>
            <a:r>
              <a:rPr lang="en-US" altLang="ja-JP" dirty="0" smtClean="0"/>
              <a:t>72</a:t>
            </a:r>
            <a:r>
              <a:rPr lang="ja-JP" altLang="ja-JP" dirty="0" smtClean="0"/>
              <a:t>年の沖縄返還により消滅した琉球政府は特異な存在　米国型の三権分立制度のもと、</a:t>
            </a:r>
            <a:r>
              <a:rPr lang="ja-JP" altLang="ja-JP" dirty="0" smtClean="0">
                <a:solidFill>
                  <a:srgbClr val="FF0000"/>
                </a:solidFill>
              </a:rPr>
              <a:t>日本で唯一地方政府が、立法、行政のみならず司法の権限も有し</a:t>
            </a:r>
            <a:r>
              <a:rPr lang="ja-JP" altLang="ja-JP" dirty="0" smtClean="0"/>
              <a:t>　</a:t>
            </a:r>
            <a:r>
              <a:rPr lang="en-US" altLang="ja-JP" dirty="0" smtClean="0"/>
              <a:t>20</a:t>
            </a:r>
            <a:r>
              <a:rPr lang="ja-JP" altLang="ja-JP" dirty="0" smtClean="0"/>
              <a:t>年間存在、この経験を活かすことにより　新しい自治と自立の可能性を持つ沖縄単独実現</a:t>
            </a:r>
            <a:r>
              <a:rPr lang="ja-JP" altLang="en-US" dirty="0" smtClean="0"/>
              <a:t>は可能</a:t>
            </a:r>
            <a:r>
              <a:rPr lang="ja-JP" altLang="ja-JP" dirty="0" smtClean="0"/>
              <a:t>　</a:t>
            </a:r>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基地経済論</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アメリカ直接統治の政治と経済の功罪</a:t>
            </a:r>
            <a:endParaRPr lang="en-US" altLang="ja-JP" dirty="0" smtClean="0"/>
          </a:p>
          <a:p>
            <a:r>
              <a:rPr lang="ja-JP" altLang="ja-JP" dirty="0" smtClean="0"/>
              <a:t>沖縄財政</a:t>
            </a:r>
            <a:r>
              <a:rPr lang="ja-JP" altLang="en-US" dirty="0" smtClean="0"/>
              <a:t>の</a:t>
            </a:r>
            <a:r>
              <a:rPr lang="ja-JP" altLang="ja-JP" dirty="0" smtClean="0"/>
              <a:t>基地経済論　</a:t>
            </a:r>
            <a:endParaRPr lang="en-US" altLang="ja-JP" dirty="0" smtClean="0"/>
          </a:p>
          <a:p>
            <a:r>
              <a:rPr lang="ja-JP" altLang="ja-JP" dirty="0" smtClean="0"/>
              <a:t>そもそも首都圏以外経済で自立しているところはないので、沖縄だけが経済自立を強要されるいわれはない　</a:t>
            </a:r>
            <a:endParaRPr lang="en-US" altLang="ja-JP" dirty="0" smtClean="0"/>
          </a:p>
          <a:p>
            <a:r>
              <a:rPr lang="ja-JP" altLang="ja-JP" dirty="0" smtClean="0"/>
              <a:t>無駄な公共事業論も日本共通</a:t>
            </a:r>
            <a:endParaRPr lang="en-US" altLang="ja-JP" dirty="0" smtClean="0"/>
          </a:p>
          <a:p>
            <a:r>
              <a:rPr lang="ja-JP" altLang="en-US" dirty="0" smtClean="0"/>
              <a:t>原子力発電等ＮＩＭＢＹにも共通</a:t>
            </a:r>
            <a:endParaRPr lang="ja-JP" altLang="ja-JP" dirty="0" smtClean="0"/>
          </a:p>
          <a:p>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普天間基地</a:t>
            </a:r>
            <a:endParaRPr kumimoji="1" lang="ja-JP" altLang="en-US" dirty="0"/>
          </a:p>
        </p:txBody>
      </p:sp>
      <p:pic>
        <p:nvPicPr>
          <p:cNvPr id="4" name="図 3" descr="C:\Users\owner\Pictures\2014-02-18 あいフォン\あいフォン 773.JPG"/>
          <p:cNvPicPr/>
          <p:nvPr/>
        </p:nvPicPr>
        <p:blipFill>
          <a:blip r:embed="rId3" cstate="print"/>
          <a:srcRect/>
          <a:stretch>
            <a:fillRect/>
          </a:stretch>
        </p:blipFill>
        <p:spPr bwMode="auto">
          <a:xfrm>
            <a:off x="755576" y="1628800"/>
            <a:ext cx="7992888" cy="511256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辺野古沖合の風景</a:t>
            </a:r>
            <a:endParaRPr kumimoji="1" lang="ja-JP" altLang="en-US" dirty="0"/>
          </a:p>
        </p:txBody>
      </p:sp>
      <p:pic>
        <p:nvPicPr>
          <p:cNvPr id="5" name="図 4" descr="C:\Users\owner\Pictures\2014-02-18 あいフォン\あいフォン 876.JPG"/>
          <p:cNvPicPr/>
          <p:nvPr/>
        </p:nvPicPr>
        <p:blipFill>
          <a:blip r:embed="rId3" cstate="print"/>
          <a:srcRect/>
          <a:stretch>
            <a:fillRect/>
          </a:stretch>
        </p:blipFill>
        <p:spPr bwMode="auto">
          <a:xfrm>
            <a:off x="1223908" y="1538465"/>
            <a:ext cx="6660460" cy="513089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accent1"/>
            </a:solidFill>
          </a:ln>
        </p:spPr>
        <p:txBody>
          <a:bodyPr/>
          <a:lstStyle/>
          <a:p>
            <a:r>
              <a:rPr kumimoji="1" lang="ja-JP" altLang="en-US" dirty="0" smtClean="0"/>
              <a:t>竹島</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歴史的経緯を詳細に検討した連合国は、サンフランシスコ平和条約で、日本が放棄する領土から竹島が外される</a:t>
            </a:r>
            <a:endParaRPr kumimoji="1" lang="en-US" altLang="ja-JP" dirty="0" smtClean="0"/>
          </a:p>
          <a:p>
            <a:r>
              <a:rPr lang="ja-JP" altLang="en-US" dirty="0" smtClean="0"/>
              <a:t>韓国に不法占拠されるまでは、海上保安官が不法上陸する韓国漁民を退去させていた</a:t>
            </a:r>
            <a:endParaRPr lang="en-US" altLang="ja-JP" dirty="0" smtClean="0"/>
          </a:p>
          <a:p>
            <a:r>
              <a:rPr kumimoji="1" lang="ja-JP" altLang="en-US" dirty="0" smtClean="0"/>
              <a:t>国際法上は日本領⇔正統化に歴史認識を持ち出す　</a:t>
            </a:r>
            <a:r>
              <a:rPr kumimoji="1" lang="ja-JP" altLang="en-US" dirty="0" smtClean="0">
                <a:solidFill>
                  <a:srgbClr val="FF0000"/>
                </a:solidFill>
              </a:rPr>
              <a:t>国民のうっ憤や怨念のはけ口</a:t>
            </a:r>
            <a:endParaRPr kumimoji="1" lang="ja-JP" altLang="en-US"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米国陸軍は常駐</a:t>
            </a:r>
            <a:r>
              <a:rPr lang="ja-JP" altLang="en-US" dirty="0" smtClean="0"/>
              <a:t>せず</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a:bodyPr>
          <a:lstStyle/>
          <a:p>
            <a:r>
              <a:rPr lang="ja-JP" altLang="ja-JP" dirty="0" smtClean="0"/>
              <a:t>ドイツや韓国に比べ、日本の戦略環境が遥かに恵まれ、米国陸軍は常駐</a:t>
            </a:r>
            <a:r>
              <a:rPr lang="ja-JP" altLang="en-US" dirty="0" smtClean="0"/>
              <a:t>せず</a:t>
            </a:r>
            <a:endParaRPr lang="en-US" altLang="ja-JP" dirty="0" smtClean="0"/>
          </a:p>
          <a:p>
            <a:r>
              <a:rPr lang="ja-JP" altLang="ja-JP" dirty="0" smtClean="0"/>
              <a:t>世界中のどの沿岸にも軍隊や物資を運べるよう、大洋を抑える必要がある米軍に、中継点の確保が必要、沖縄が決定的に重要な中継基地</a:t>
            </a:r>
            <a:endParaRPr lang="en-US" altLang="ja-JP" dirty="0" smtClean="0"/>
          </a:p>
          <a:p>
            <a:r>
              <a:rPr lang="ja-JP" altLang="ja-JP" dirty="0" smtClean="0"/>
              <a:t>米軍基地を置くのであれば、地方自治体の負担をどう軽減するかという問題</a:t>
            </a:r>
            <a:endParaRPr lang="en-US" altLang="ja-JP" dirty="0" smtClean="0"/>
          </a:p>
          <a:p>
            <a:r>
              <a:rPr lang="ja-JP" altLang="ja-JP" dirty="0" smtClean="0"/>
              <a:t>実際の日米防衛協議の九〇％は基地問題。米軍再編交付金も、沖縄基地負担軽減から発生</a:t>
            </a:r>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b="1" dirty="0" smtClean="0"/>
              <a:t>米軍再編交付金</a:t>
            </a:r>
            <a:r>
              <a:rPr lang="en-US" altLang="ja-JP" dirty="0" smtClean="0"/>
              <a:t> </a:t>
            </a:r>
            <a:endParaRPr kumimoji="1" lang="ja-JP" altLang="en-US" dirty="0"/>
          </a:p>
        </p:txBody>
      </p:sp>
      <p:sp>
        <p:nvSpPr>
          <p:cNvPr id="3" name="コンテンツ プレースホルダ 2"/>
          <p:cNvSpPr>
            <a:spLocks noGrp="1"/>
          </p:cNvSpPr>
          <p:nvPr>
            <p:ph idx="1"/>
          </p:nvPr>
        </p:nvSpPr>
        <p:spPr>
          <a:xfrm>
            <a:off x="179512" y="1556792"/>
            <a:ext cx="8892480" cy="5257800"/>
          </a:xfrm>
        </p:spPr>
        <p:txBody>
          <a:bodyPr>
            <a:normAutofit/>
          </a:bodyPr>
          <a:lstStyle/>
          <a:p>
            <a:r>
              <a:rPr lang="ja-JP" altLang="ja-JP" dirty="0" smtClean="0"/>
              <a:t>沖縄県の北部振興策として、</a:t>
            </a:r>
            <a:r>
              <a:rPr lang="ja-JP" altLang="en-US" dirty="0" smtClean="0"/>
              <a:t>２０００</a:t>
            </a:r>
            <a:r>
              <a:rPr lang="ja-JP" altLang="ja-JP" dirty="0" smtClean="0"/>
              <a:t>年から</a:t>
            </a:r>
            <a:r>
              <a:rPr lang="ja-JP" altLang="en-US" dirty="0" smtClean="0"/>
              <a:t>０９</a:t>
            </a:r>
            <a:r>
              <a:rPr lang="ja-JP" altLang="ja-JP" dirty="0" smtClean="0"/>
              <a:t>年までに約</a:t>
            </a:r>
            <a:r>
              <a:rPr lang="ja-JP" altLang="en-US" dirty="0" smtClean="0"/>
              <a:t>１０００億</a:t>
            </a:r>
            <a:r>
              <a:rPr lang="ja-JP" altLang="ja-JP" dirty="0" smtClean="0"/>
              <a:t>円が支出</a:t>
            </a:r>
            <a:endParaRPr lang="en-US" altLang="ja-JP" dirty="0" smtClean="0"/>
          </a:p>
          <a:p>
            <a:r>
              <a:rPr lang="ja-JP" altLang="ja-JP" dirty="0" smtClean="0"/>
              <a:t>名護市だけでも十年間で</a:t>
            </a:r>
            <a:r>
              <a:rPr lang="ja-JP" altLang="en-US" dirty="0" smtClean="0"/>
              <a:t>２７５</a:t>
            </a:r>
            <a:r>
              <a:rPr lang="ja-JP" altLang="ja-JP" dirty="0" smtClean="0"/>
              <a:t>億円が支出</a:t>
            </a:r>
            <a:endParaRPr lang="en-US" altLang="ja-JP" dirty="0" smtClean="0"/>
          </a:p>
          <a:p>
            <a:r>
              <a:rPr lang="ja-JP" altLang="ja-JP" dirty="0" smtClean="0"/>
              <a:t>人口密集度、発着回数の観点からは、伊丹空港や福岡空港の方が駐機、整備主体の普天間飛行場より厳しい状況</a:t>
            </a:r>
            <a:endParaRPr lang="en-US" altLang="ja-JP" dirty="0" smtClean="0"/>
          </a:p>
          <a:p>
            <a:r>
              <a:rPr lang="ja-JP" altLang="ja-JP" dirty="0" smtClean="0"/>
              <a:t>社会問題としてマスコミは普天間飛行場に注目</a:t>
            </a:r>
            <a:endParaRPr lang="en-US" altLang="ja-JP" dirty="0" smtClean="0"/>
          </a:p>
          <a:p>
            <a:r>
              <a:rPr lang="ja-JP" altLang="ja-JP" dirty="0" smtClean="0"/>
              <a:t>この点をケビン・メアは「特別に危険な航空基地ではない」と表現し袋だたきにあった</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憲法問題</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過去の</a:t>
            </a:r>
            <a:r>
              <a:rPr lang="ja-JP" altLang="ja-JP" dirty="0" smtClean="0"/>
              <a:t>基地問題は、憲法九条解釈</a:t>
            </a:r>
            <a:r>
              <a:rPr lang="ja-JP" altLang="en-US" dirty="0" smtClean="0"/>
              <a:t>、</a:t>
            </a:r>
            <a:r>
              <a:rPr lang="ja-JP" altLang="ja-JP" dirty="0" smtClean="0"/>
              <a:t>自衛隊の存在を認めるか否かという古典的問題</a:t>
            </a:r>
            <a:endParaRPr lang="en-US" altLang="ja-JP" dirty="0" smtClean="0"/>
          </a:p>
          <a:p>
            <a:r>
              <a:rPr lang="ja-JP" altLang="ja-JP" dirty="0" smtClean="0"/>
              <a:t>現在の世論では集団的自衛権を中心とした憲法改正論議にウェイト</a:t>
            </a:r>
            <a:endParaRPr lang="en-US" altLang="ja-JP" dirty="0" smtClean="0"/>
          </a:p>
          <a:p>
            <a:r>
              <a:rPr lang="ja-JP" altLang="ja-JP" dirty="0" smtClean="0"/>
              <a:t>解釈の幅が大きい。日本国憲法は国の最高規範ですが、参議院の存在を無視して総選挙という言葉を使用する等、完璧では</a:t>
            </a:r>
            <a:r>
              <a:rPr lang="ja-JP" altLang="en-US" dirty="0" smtClean="0"/>
              <a:t>ない</a:t>
            </a:r>
            <a:endParaRPr lang="ja-JP" altLang="ja-JP" dirty="0" smtClean="0"/>
          </a:p>
          <a:p>
            <a:endParaRPr kumimoji="1"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自衛隊</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米国の東アジア防衛体制に自衛隊が組み込まれていることが日本を安全にしていると、一般国民は認識</a:t>
            </a:r>
            <a:endParaRPr lang="en-US" altLang="ja-JP" dirty="0" smtClean="0"/>
          </a:p>
          <a:p>
            <a:r>
              <a:rPr lang="ja-JP" altLang="ja-JP" dirty="0" smtClean="0"/>
              <a:t>自主核の選択がありえない以上、米国の核の傘への依存は、日本の安全保障を確保する上での絶対的な条件であるというのが、現実を理解できるようになった現在の国民のコンセンサス</a:t>
            </a:r>
            <a:endParaRPr lang="en-US" altLang="ja-JP" dirty="0" smtClean="0"/>
          </a:p>
          <a:p>
            <a:r>
              <a:rPr lang="ja-JP" altLang="en-US" dirty="0" smtClean="0"/>
              <a:t>以上は藤原喜帰一氏の言説</a:t>
            </a:r>
            <a:endParaRPr lang="ja-JP" altLang="ja-JP" dirty="0" smtClean="0"/>
          </a:p>
          <a:p>
            <a:endParaRPr kumimoji="1"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鳩山元総理の方針</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rmAutofit/>
          </a:bodyPr>
          <a:lstStyle/>
          <a:p>
            <a:r>
              <a:rPr lang="ja-JP" altLang="ja-JP" dirty="0" smtClean="0"/>
              <a:t>鳩山</a:t>
            </a:r>
            <a:r>
              <a:rPr lang="ja-JP" altLang="en-US" dirty="0" smtClean="0"/>
              <a:t>元</a:t>
            </a:r>
            <a:r>
              <a:rPr lang="ja-JP" altLang="ja-JP" dirty="0" smtClean="0"/>
              <a:t>総理が普天間移設先の決定を延長する方針決定時　朝日、読売等大手紙は非難</a:t>
            </a:r>
            <a:endParaRPr lang="en-US" altLang="ja-JP" dirty="0" smtClean="0"/>
          </a:p>
          <a:p>
            <a:r>
              <a:rPr lang="ja-JP" altLang="ja-JP" dirty="0" smtClean="0"/>
              <a:t>しかし沖縄地元紙の受け止め方は全く異な</a:t>
            </a:r>
            <a:r>
              <a:rPr lang="ja-JP" altLang="en-US" dirty="0" smtClean="0"/>
              <a:t>り、</a:t>
            </a:r>
            <a:r>
              <a:rPr lang="ja-JP" altLang="ja-JP" dirty="0" smtClean="0"/>
              <a:t>期待をつなごうとした</a:t>
            </a:r>
          </a:p>
          <a:p>
            <a:r>
              <a:rPr lang="ja-JP" altLang="ja-JP" dirty="0" smtClean="0"/>
              <a:t>結局ひっかきまわした挙げ句の辺野古回帰という最悪の結果をみると、鳩山氏が招いた混乱はいくら非難されても仕方がない</a:t>
            </a:r>
            <a:r>
              <a:rPr lang="ja-JP" altLang="en-US" dirty="0" smtClean="0"/>
              <a:t>のか</a:t>
            </a:r>
            <a:endParaRPr lang="en-US" altLang="ja-JP" dirty="0" smtClean="0"/>
          </a:p>
          <a:p>
            <a:pPr>
              <a:buNone/>
            </a:pPr>
            <a:endParaRPr lang="ja-JP" altLang="en-US" dirty="0" smtClean="0"/>
          </a:p>
          <a:p>
            <a:endParaRPr kumimoji="1" lang="ja-JP"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アメリカ問題</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小川和久氏は、アメリカ軍も沖縄戦で一万三千人近い戦死者、アメリカ国民に簡単に沖縄を返すとは言えな</a:t>
            </a:r>
            <a:r>
              <a:rPr lang="ja-JP" altLang="en-US" dirty="0" smtClean="0"/>
              <a:t>い</a:t>
            </a:r>
            <a:r>
              <a:rPr lang="ja-JP" altLang="ja-JP" dirty="0" smtClean="0"/>
              <a:t>。</a:t>
            </a:r>
            <a:endParaRPr lang="en-US" altLang="ja-JP" dirty="0" smtClean="0"/>
          </a:p>
          <a:p>
            <a:r>
              <a:rPr lang="ja-JP" altLang="ja-JP" dirty="0" smtClean="0">
                <a:solidFill>
                  <a:srgbClr val="FF0000"/>
                </a:solidFill>
              </a:rPr>
              <a:t>日本にとっても日米同盟が無くなったら相当</a:t>
            </a:r>
            <a:r>
              <a:rPr lang="ja-JP" altLang="en-US" dirty="0" smtClean="0">
                <a:solidFill>
                  <a:srgbClr val="FF0000"/>
                </a:solidFill>
              </a:rPr>
              <a:t>負担</a:t>
            </a:r>
            <a:r>
              <a:rPr lang="ja-JP" altLang="ja-JP" dirty="0" smtClean="0"/>
              <a:t>。</a:t>
            </a:r>
            <a:r>
              <a:rPr lang="ja-JP" altLang="ja-JP" dirty="0" smtClean="0">
                <a:solidFill>
                  <a:srgbClr val="FF0000"/>
                </a:solidFill>
              </a:rPr>
              <a:t>徴兵</a:t>
            </a:r>
            <a:r>
              <a:rPr lang="ja-JP" altLang="en-US" dirty="0" smtClean="0">
                <a:solidFill>
                  <a:srgbClr val="FF0000"/>
                </a:solidFill>
              </a:rPr>
              <a:t>しないと兵力確保できない</a:t>
            </a:r>
            <a:r>
              <a:rPr lang="ja-JP" altLang="en-US" dirty="0" smtClean="0"/>
              <a:t>。</a:t>
            </a:r>
            <a:endParaRPr lang="en-US" altLang="ja-JP" dirty="0" smtClean="0"/>
          </a:p>
          <a:p>
            <a:r>
              <a:rPr lang="ja-JP" altLang="ja-JP" dirty="0" smtClean="0"/>
              <a:t>その一方でアメリカ側も、日本に安保を切られることを恐れている（小川和久氏『公研』二〇一二年三月号）。</a:t>
            </a:r>
          </a:p>
          <a:p>
            <a:endParaRPr kumimoji="1"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idx="1"/>
          </p:nvPr>
        </p:nvSpPr>
        <p:spPr>
          <a:xfrm>
            <a:off x="457200" y="260648"/>
            <a:ext cx="8229600" cy="6408712"/>
          </a:xfrm>
        </p:spPr>
        <p:txBody>
          <a:bodyPr>
            <a:normAutofit fontScale="92500" lnSpcReduction="10000"/>
          </a:bodyPr>
          <a:lstStyle/>
          <a:p>
            <a:r>
              <a:rPr lang="ja-JP" altLang="ja-JP" dirty="0" smtClean="0"/>
              <a:t>柳澤協ニ氏は「アメリカが本当に中国と戦争をする気なら沖縄にはいない、近すぎるから。普天間基地問題というのは日本の総理大臣が絶対引かないという姿勢でアメリカとの交渉に臨めば私は解決できた」（『脱・同盟時代』）と</a:t>
            </a:r>
            <a:r>
              <a:rPr lang="ja-JP" altLang="en-US" dirty="0" smtClean="0"/>
              <a:t>する</a:t>
            </a:r>
            <a:r>
              <a:rPr lang="ja-JP" altLang="ja-JP" dirty="0" smtClean="0"/>
              <a:t>。</a:t>
            </a:r>
          </a:p>
          <a:p>
            <a:r>
              <a:rPr lang="ja-JP" altLang="ja-JP" dirty="0" smtClean="0"/>
              <a:t>領土問題の解決方法は、勝ったほうが領土を獲得する戦争と、双方が同程度の不満を持って終わる外交交渉以外には</a:t>
            </a:r>
            <a:r>
              <a:rPr lang="ja-JP" altLang="en-US" dirty="0" smtClean="0"/>
              <a:t>ない</a:t>
            </a:r>
            <a:r>
              <a:rPr lang="ja-JP" altLang="ja-JP" dirty="0" smtClean="0"/>
              <a:t>。</a:t>
            </a:r>
            <a:endParaRPr lang="en-US" altLang="ja-JP" dirty="0" smtClean="0"/>
          </a:p>
          <a:p>
            <a:r>
              <a:rPr lang="ja-JP" altLang="ja-JP" dirty="0" smtClean="0"/>
              <a:t>外交交渉は、両国の統治者がともに政権基盤が安定しているときにしか行われ</a:t>
            </a:r>
            <a:r>
              <a:rPr lang="ja-JP" altLang="en-US" dirty="0" smtClean="0"/>
              <a:t>ない</a:t>
            </a:r>
            <a:r>
              <a:rPr lang="ja-JP" altLang="ja-JP" dirty="0" smtClean="0"/>
              <a:t>。</a:t>
            </a:r>
            <a:endParaRPr lang="en-US" altLang="ja-JP" dirty="0" smtClean="0"/>
          </a:p>
          <a:p>
            <a:r>
              <a:rPr lang="ja-JP" altLang="ja-JP" dirty="0" smtClean="0"/>
              <a:t>しかも日本の領土問題は、二カ国問題ではなく、米国を含めた三カ国問題です。米国抜きの解決が現実味を帯びることを阻止することも米国の国益</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pPr algn="l"/>
            <a:r>
              <a:rPr kumimoji="1" lang="ja-JP" altLang="en-US" dirty="0" smtClean="0"/>
              <a:t>　　　　　被害者史観（広島）</a:t>
            </a:r>
            <a:r>
              <a:rPr kumimoji="1" lang="en-US" altLang="ja-JP" dirty="0" smtClean="0"/>
              <a:t/>
            </a:r>
            <a:br>
              <a:rPr kumimoji="1" lang="en-US" altLang="ja-JP" dirty="0" smtClean="0"/>
            </a:br>
            <a:r>
              <a:rPr kumimoji="1" lang="ja-JP" altLang="en-US" dirty="0" smtClean="0"/>
              <a:t>　　　　　　　　　⇒自虐史観（沖縄）　</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一九七一年本田勝一が中国の旅を朝日新聞に掲載、被害者としての日本をみる史観から加害者という視点への大きな転換</a:t>
            </a:r>
            <a:endParaRPr lang="en-US" altLang="ja-JP" dirty="0" smtClean="0"/>
          </a:p>
          <a:p>
            <a:r>
              <a:rPr lang="ja-JP" altLang="ja-JP" dirty="0" smtClean="0"/>
              <a:t>南京大虐殺を報道し、戦時の日本は被害者だったのかという疑いが生まれ、加害者としての責任に目</a:t>
            </a:r>
            <a:endParaRPr lang="en-US" altLang="ja-JP" dirty="0" smtClean="0"/>
          </a:p>
          <a:p>
            <a:r>
              <a:rPr lang="ja-JP" altLang="ja-JP" dirty="0" smtClean="0"/>
              <a:t>被爆体験の意味が大きく後退し、その後の戦争記述では、広島よりも沖縄戦について語られることが多くな</a:t>
            </a:r>
            <a:r>
              <a:rPr lang="ja-JP" altLang="en-US" dirty="0" smtClean="0"/>
              <a:t>る</a:t>
            </a:r>
            <a:r>
              <a:rPr lang="ja-JP" altLang="ja-JP" dirty="0" smtClean="0"/>
              <a:t>。</a:t>
            </a:r>
          </a:p>
          <a:p>
            <a:endParaRPr kumimoji="1" lang="ja-JP"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a:solidFill>
              <a:schemeClr val="tx1">
                <a:lumMod val="95000"/>
                <a:lumOff val="5000"/>
              </a:schemeClr>
            </a:solidFill>
          </a:ln>
        </p:spPr>
        <p:txBody>
          <a:bodyPr/>
          <a:lstStyle/>
          <a:p>
            <a:r>
              <a:rPr kumimoji="1" lang="ja-JP" altLang="en-US" dirty="0" smtClean="0"/>
              <a:t>奄美の位置づけ</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徳之島への米軍普天間飛行場移設問題をきっかけに、奄美諸島は沖縄県外沖縄圏外なのか</a:t>
            </a:r>
            <a:endParaRPr lang="en-US" altLang="ja-JP" dirty="0" smtClean="0"/>
          </a:p>
          <a:p>
            <a:r>
              <a:rPr lang="ja-JP" altLang="en-US" dirty="0" smtClean="0"/>
              <a:t>戦前は奄美群島は沖縄県</a:t>
            </a:r>
            <a:endParaRPr lang="en-US" altLang="ja-JP" dirty="0" smtClean="0"/>
          </a:p>
          <a:p>
            <a:r>
              <a:rPr lang="ja-JP" altLang="en-US" dirty="0" smtClean="0"/>
              <a:t>奄美先行返還により鹿児島県編入</a:t>
            </a:r>
            <a:endParaRPr lang="en-US" altLang="ja-JP" dirty="0" smtClean="0"/>
          </a:p>
          <a:p>
            <a:r>
              <a:rPr lang="ja-JP" altLang="en-US" dirty="0" smtClean="0"/>
              <a:t>奄美特例より沖縄特例がはるかに好条件（航空運賃の格差が代表例）</a:t>
            </a:r>
            <a:endParaRPr lang="en-US" altLang="ja-JP" dirty="0" smtClean="0"/>
          </a:p>
          <a:p>
            <a:r>
              <a:rPr lang="ja-JP" altLang="en-US" dirty="0" smtClean="0"/>
              <a:t>沖縄の奄美偏見？</a:t>
            </a:r>
            <a:endParaRPr lang="ja-JP" altLang="ja-JP" dirty="0" smtClean="0"/>
          </a:p>
          <a:p>
            <a:endParaRPr kumimoji="1" lang="ja-JP"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a:solidFill>
              <a:schemeClr val="tx1">
                <a:lumMod val="95000"/>
                <a:lumOff val="5000"/>
              </a:schemeClr>
            </a:solidFill>
          </a:ln>
        </p:spPr>
        <p:txBody>
          <a:bodyPr/>
          <a:lstStyle/>
          <a:p>
            <a:r>
              <a:rPr kumimoji="1" lang="ja-JP" altLang="en-US" dirty="0" smtClean="0"/>
              <a:t>自転車反応</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沖縄出身者佐藤優氏は、鳩山政権後沖縄県民は普天間問題を東京の政治エリートによる沖縄の差別問題と捉え</a:t>
            </a:r>
            <a:r>
              <a:rPr lang="ja-JP" altLang="en-US" dirty="0" smtClean="0"/>
              <a:t>る</a:t>
            </a:r>
            <a:endParaRPr lang="en-US" altLang="ja-JP" dirty="0" smtClean="0"/>
          </a:p>
          <a:p>
            <a:r>
              <a:rPr lang="ja-JP" altLang="ja-JP" dirty="0" smtClean="0"/>
              <a:t>差別は階層的であり、沖縄は奄美を差別。奄美出身者は、自分たちから収奪するだけ収奪して、あとは弊履のごとく捨て去って、一向に顧みない加害者の島だと思って</a:t>
            </a:r>
            <a:r>
              <a:rPr lang="ja-JP" altLang="en-US" dirty="0" smtClean="0"/>
              <a:t>いる</a:t>
            </a:r>
            <a:endParaRPr lang="en-US" altLang="ja-JP" dirty="0" smtClean="0"/>
          </a:p>
          <a:p>
            <a:r>
              <a:rPr lang="ja-JP" altLang="ja-JP" dirty="0" smtClean="0"/>
              <a:t>社会的地位の高いものが低いものを攻撃し、攻撃されたものがさらに地位の低いものを攻撃するという連鎖反応のことを自転車反応といい、霊長類に見られる行動だそうですが、悲しいこと</a:t>
            </a:r>
            <a:endParaRPr lang="en-US" altLang="ja-JP"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accent1"/>
            </a:solidFill>
          </a:ln>
        </p:spPr>
        <p:txBody>
          <a:bodyPr/>
          <a:lstStyle/>
          <a:p>
            <a:r>
              <a:rPr kumimoji="1" lang="ja-JP" altLang="en-US" dirty="0" smtClean="0"/>
              <a:t>解決策は</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韓国人は漁業に関心</a:t>
            </a:r>
            <a:endParaRPr lang="en-US" altLang="ja-JP" dirty="0" smtClean="0"/>
          </a:p>
          <a:p>
            <a:r>
              <a:rPr lang="ja-JP" altLang="en-US" dirty="0" smtClean="0"/>
              <a:t>そのため李承晩ラインが撤廃されれば日本漁船が大量にやってくると恐怖</a:t>
            </a:r>
            <a:endParaRPr lang="en-US" altLang="ja-JP" dirty="0" smtClean="0"/>
          </a:p>
          <a:p>
            <a:r>
              <a:rPr lang="ja-JP" altLang="en-US" dirty="0" smtClean="0"/>
              <a:t>当時は竹島の話はなかった。</a:t>
            </a:r>
            <a:endParaRPr lang="en-US" altLang="ja-JP" dirty="0" smtClean="0"/>
          </a:p>
          <a:p>
            <a:r>
              <a:rPr lang="ja-JP" altLang="en-US" dirty="0" smtClean="0">
                <a:solidFill>
                  <a:srgbClr val="FF0000"/>
                </a:solidFill>
              </a:rPr>
              <a:t>漁業紛争という原点</a:t>
            </a:r>
            <a:r>
              <a:rPr lang="ja-JP" altLang="en-US" dirty="0" smtClean="0"/>
              <a:t>に戻れば、話し合いは可能</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lstStyle/>
          <a:p>
            <a:r>
              <a:rPr kumimoji="1" lang="ja-JP" altLang="en-US" dirty="0" smtClean="0"/>
              <a:t>尖閣諸島</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solidFill>
                  <a:srgbClr val="FF0000"/>
                </a:solidFill>
              </a:rPr>
              <a:t>カイロ宣言の</a:t>
            </a:r>
            <a:r>
              <a:rPr lang="ja-JP" altLang="en-US" dirty="0" smtClean="0">
                <a:solidFill>
                  <a:srgbClr val="FF0000"/>
                </a:solidFill>
              </a:rPr>
              <a:t>舞台裏</a:t>
            </a:r>
            <a:r>
              <a:rPr lang="ja-JP" altLang="en-US" dirty="0" smtClean="0"/>
              <a:t>で米大統領は琉球諸島の割譲を持ちかけるが、蒋介石は日本が長く統治してきたと生返事</a:t>
            </a:r>
            <a:endParaRPr lang="en-US" altLang="ja-JP" dirty="0" smtClean="0"/>
          </a:p>
          <a:p>
            <a:r>
              <a:rPr kumimoji="1" lang="ja-JP" altLang="en-US" dirty="0" smtClean="0">
                <a:solidFill>
                  <a:srgbClr val="FF0000"/>
                </a:solidFill>
              </a:rPr>
              <a:t>１９６８年　海底油田の存在可能性</a:t>
            </a:r>
            <a:endParaRPr kumimoji="1" lang="en-US" altLang="ja-JP" dirty="0" smtClean="0">
              <a:solidFill>
                <a:srgbClr val="FF0000"/>
              </a:solidFill>
            </a:endParaRPr>
          </a:p>
          <a:p>
            <a:r>
              <a:rPr lang="ja-JP" altLang="en-US" dirty="0" smtClean="0"/>
              <a:t>１９７１年　台湾は領有権主張</a:t>
            </a:r>
            <a:endParaRPr lang="en-US" altLang="ja-JP" dirty="0" smtClean="0"/>
          </a:p>
          <a:p>
            <a:r>
              <a:rPr kumimoji="1" lang="ja-JP" altLang="en-US" dirty="0" smtClean="0"/>
              <a:t>沖縄返還協定時の蒋介石の働きかけを受け米国は尖閣諸島を沖縄と切り離し、領有権ではなく</a:t>
            </a:r>
            <a:r>
              <a:rPr kumimoji="1" lang="ja-JP" altLang="en-US" dirty="0" smtClean="0">
                <a:solidFill>
                  <a:srgbClr val="FF0000"/>
                </a:solidFill>
              </a:rPr>
              <a:t>施政権のみを返還</a:t>
            </a:r>
            <a:r>
              <a:rPr kumimoji="1" lang="ja-JP" altLang="en-US" dirty="0" smtClean="0"/>
              <a:t>とした</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94122"/>
          </a:xfrm>
          <a:solidFill>
            <a:schemeClr val="bg2"/>
          </a:solidFill>
          <a:ln w="57150">
            <a:solidFill>
              <a:schemeClr val="tx1"/>
            </a:solidFill>
          </a:ln>
        </p:spPr>
        <p:txBody>
          <a:bodyPr>
            <a:normAutofit/>
          </a:bodyPr>
          <a:lstStyle/>
          <a:p>
            <a:r>
              <a:rPr lang="ja-JP" altLang="en-US" b="1" dirty="0" smtClean="0"/>
              <a:t>中国が尖閣にこだわるワケ</a:t>
            </a:r>
            <a:endParaRPr kumimoji="1" lang="ja-JP" altLang="en-US" dirty="0"/>
          </a:p>
        </p:txBody>
      </p:sp>
      <p:sp>
        <p:nvSpPr>
          <p:cNvPr id="3" name="コンテンツ プレースホルダ 2"/>
          <p:cNvSpPr>
            <a:spLocks noGrp="1"/>
          </p:cNvSpPr>
          <p:nvPr>
            <p:ph idx="1"/>
          </p:nvPr>
        </p:nvSpPr>
        <p:spPr>
          <a:xfrm>
            <a:off x="457200" y="1052736"/>
            <a:ext cx="8229600" cy="7128792"/>
          </a:xfrm>
        </p:spPr>
        <p:txBody>
          <a:bodyPr>
            <a:normAutofit fontScale="77500" lnSpcReduction="20000"/>
          </a:bodyPr>
          <a:lstStyle/>
          <a:p>
            <a:r>
              <a:rPr lang="ja-JP" altLang="en-US" sz="4000" dirty="0" smtClean="0"/>
              <a:t>明、清時代、琉球は中国の冊封国。使節団は福建省を出発し琉球に向かう途中にある釣魚島を必ず通るため、明と清の外交文書や公文書に「釣魚島は中国領」との記述が存在。</a:t>
            </a:r>
            <a:endParaRPr lang="en-US" altLang="ja-JP" sz="4000" dirty="0" smtClean="0"/>
          </a:p>
          <a:p>
            <a:r>
              <a:rPr lang="ja-JP" altLang="en-US" sz="4000" dirty="0" smtClean="0"/>
              <a:t>清が弱体化、日本政府は独自の調査を通じて釣魚島を「無主島」と決め、国標を建てようとした。しかし、清が島名を付けていたため、「機会を待つべき」と国標の設立を見送った。これは日本の外交文書に記述</a:t>
            </a:r>
            <a:endParaRPr lang="en-US" altLang="ja-JP" sz="4000" dirty="0" smtClean="0"/>
          </a:p>
          <a:p>
            <a:r>
              <a:rPr lang="ja-JP" altLang="en-US" sz="4000" dirty="0" smtClean="0"/>
              <a:t>機会は、日清戦争勝利後に訪れ、</a:t>
            </a:r>
            <a:r>
              <a:rPr lang="en-US" altLang="ja-JP" sz="4000" dirty="0" smtClean="0"/>
              <a:t>1895</a:t>
            </a:r>
            <a:r>
              <a:rPr lang="ja-JP" altLang="en-US" sz="4000" dirty="0" smtClean="0"/>
              <a:t>年に釣魚島を領土編入。尖閣諸島という名称は千九百年にイギリス海軍が付けた</a:t>
            </a:r>
            <a:r>
              <a:rPr lang="en-US" altLang="ja-JP" sz="4000" dirty="0" smtClean="0"/>
              <a:t>Pinnacle Islands</a:t>
            </a:r>
            <a:r>
              <a:rPr lang="ja-JP" altLang="en-US" sz="4000" dirty="0" smtClean="0"/>
              <a:t>を直訳した名称、日本で歴史的に使われていない。</a:t>
            </a:r>
            <a:r>
              <a:rPr lang="ja-JP" altLang="en-US" sz="4000" dirty="0" smtClean="0">
                <a:solidFill>
                  <a:srgbClr val="FF0000"/>
                </a:solidFill>
              </a:rPr>
              <a:t>ギャップは、歴史を振り返る時間軸の違い</a:t>
            </a:r>
            <a:r>
              <a:rPr lang="ja-JP" altLang="en-US" dirty="0" smtClean="0"/>
              <a:t/>
            </a:r>
            <a:br>
              <a:rPr lang="ja-JP" altLang="en-US" dirty="0" smtClean="0"/>
            </a:b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4128</Words>
  <Application>Microsoft Office PowerPoint</Application>
  <PresentationFormat>画面に合わせる (4:3)</PresentationFormat>
  <Paragraphs>318</Paragraphs>
  <Slides>69</Slides>
  <Notes>69</Notes>
  <HiddenSlides>0</HiddenSlides>
  <MMClips>0</MMClips>
  <ScaleCrop>false</ScaleCrop>
  <HeadingPairs>
    <vt:vector size="4" baseType="variant">
      <vt:variant>
        <vt:lpstr>テーマ</vt:lpstr>
      </vt:variant>
      <vt:variant>
        <vt:i4>1</vt:i4>
      </vt:variant>
      <vt:variant>
        <vt:lpstr>スライド タイトル</vt:lpstr>
      </vt:variant>
      <vt:variant>
        <vt:i4>69</vt:i4>
      </vt:variant>
    </vt:vector>
  </HeadingPairs>
  <TitlesOfParts>
    <vt:vector size="70" baseType="lpstr">
      <vt:lpstr>Office テーマ</vt:lpstr>
      <vt:lpstr>都市デザイン論</vt:lpstr>
      <vt:lpstr>都市デザイン論　第八回 　 基地と都市</vt:lpstr>
      <vt:lpstr>領土問題</vt:lpstr>
      <vt:lpstr>スライド 4</vt:lpstr>
      <vt:lpstr>北方領土</vt:lpstr>
      <vt:lpstr>竹島</vt:lpstr>
      <vt:lpstr>解決策は</vt:lpstr>
      <vt:lpstr>尖閣諸島</vt:lpstr>
      <vt:lpstr>中国が尖閣にこだわるワケ</vt:lpstr>
      <vt:lpstr>集団的自衛権 石破自民党幹事長の主張</vt:lpstr>
      <vt:lpstr>尖閣武力衝突　by宮家邦彦</vt:lpstr>
      <vt:lpstr>都市と安全保障</vt:lpstr>
      <vt:lpstr>スライド 13</vt:lpstr>
      <vt:lpstr>スライド 14</vt:lpstr>
      <vt:lpstr>スライド 15</vt:lpstr>
      <vt:lpstr>スライド 16</vt:lpstr>
      <vt:lpstr>スライド 17</vt:lpstr>
      <vt:lpstr>小京都と小江戸</vt:lpstr>
      <vt:lpstr>寺町の通説・俗説</vt:lpstr>
      <vt:lpstr>日本の城下町</vt:lpstr>
      <vt:lpstr>築城技術とお寺　</vt:lpstr>
      <vt:lpstr>「沖縄問題」とは何か　藤原書店</vt:lpstr>
      <vt:lpstr>首都圏と基地</vt:lpstr>
      <vt:lpstr>スライド 24</vt:lpstr>
      <vt:lpstr>外国民間航空機と横田基地</vt:lpstr>
      <vt:lpstr>八高線の活用</vt:lpstr>
      <vt:lpstr>スライド 27</vt:lpstr>
      <vt:lpstr>スライド 28</vt:lpstr>
      <vt:lpstr>横田基地周辺自治体の観光政策</vt:lpstr>
      <vt:lpstr>基地公開</vt:lpstr>
      <vt:lpstr>軍民共用化</vt:lpstr>
      <vt:lpstr>横田空域</vt:lpstr>
      <vt:lpstr>スライド 33</vt:lpstr>
      <vt:lpstr>何故、アメリカと戦争をしたのか？</vt:lpstr>
      <vt:lpstr>「戦争なんか起こるわけがない」は思い込みだという歴史的実例 http://www.riabou.net/archives/43</vt:lpstr>
      <vt:lpstr>日米開戦前の国際状況</vt:lpstr>
      <vt:lpstr>仏印占領判断の甘さ</vt:lpstr>
      <vt:lpstr>1920年代の「成果」が、1930年代の事態をつくりだしたという「連続説」</vt:lpstr>
      <vt:lpstr>　ドイツとの比較 （田中宇の解説）</vt:lpstr>
      <vt:lpstr>第一次、第二次世界大戦</vt:lpstr>
      <vt:lpstr>欧州統合</vt:lpstr>
      <vt:lpstr>米国内の二つの勢力</vt:lpstr>
      <vt:lpstr>独仏合同旅団の結成</vt:lpstr>
      <vt:lpstr>東アジア安保体制</vt:lpstr>
      <vt:lpstr>戦勝国史観の受け入れ</vt:lpstr>
      <vt:lpstr>靖国問題への対応</vt:lpstr>
      <vt:lpstr>江戸時代の安全保障策</vt:lpstr>
      <vt:lpstr>鎖国政策？</vt:lpstr>
      <vt:lpstr>「鎖国」と植民地化　</vt:lpstr>
      <vt:lpstr>スライド 50</vt:lpstr>
      <vt:lpstr>「鎖国」と外国文化の受け入れ　</vt:lpstr>
      <vt:lpstr>「鎖国」と日本文化　</vt:lpstr>
      <vt:lpstr>沖縄問題と基地</vt:lpstr>
      <vt:lpstr>安全保障と基地問題</vt:lpstr>
      <vt:lpstr>沖縄の歴史</vt:lpstr>
      <vt:lpstr>住民投票</vt:lpstr>
      <vt:lpstr>基地経済論</vt:lpstr>
      <vt:lpstr>普天間基地</vt:lpstr>
      <vt:lpstr>辺野古沖合の風景</vt:lpstr>
      <vt:lpstr>米国陸軍は常駐せず</vt:lpstr>
      <vt:lpstr>米軍再編交付金 </vt:lpstr>
      <vt:lpstr>憲法問題</vt:lpstr>
      <vt:lpstr>自衛隊</vt:lpstr>
      <vt:lpstr>鳩山元総理の方針</vt:lpstr>
      <vt:lpstr>アメリカ問題</vt:lpstr>
      <vt:lpstr>スライド 66</vt:lpstr>
      <vt:lpstr>　　　　　被害者史観（広島） 　　　　　　　　　⇒自虐史観（沖縄）　</vt:lpstr>
      <vt:lpstr>奄美の位置づけ</vt:lpstr>
      <vt:lpstr>自転車反応</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第7回　都市の安全保障と基地</dc:title>
  <dc:creator>teramae</dc:creator>
  <cp:lastModifiedBy>owner</cp:lastModifiedBy>
  <cp:revision>27</cp:revision>
  <dcterms:created xsi:type="dcterms:W3CDTF">2014-01-21T03:40:13Z</dcterms:created>
  <dcterms:modified xsi:type="dcterms:W3CDTF">2015-02-26T08:53:25Z</dcterms:modified>
</cp:coreProperties>
</file>